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3" r:id="rId2"/>
    <p:sldId id="274" r:id="rId3"/>
    <p:sldId id="275" r:id="rId4"/>
    <p:sldId id="276" r:id="rId5"/>
    <p:sldId id="257" r:id="rId6"/>
    <p:sldId id="258" r:id="rId7"/>
    <p:sldId id="264" r:id="rId8"/>
    <p:sldId id="259" r:id="rId9"/>
    <p:sldId id="260" r:id="rId10"/>
    <p:sldId id="262" r:id="rId11"/>
    <p:sldId id="263" r:id="rId12"/>
    <p:sldId id="268" r:id="rId13"/>
    <p:sldId id="269" r:id="rId14"/>
    <p:sldId id="270" r:id="rId15"/>
    <p:sldId id="271" r:id="rId16"/>
    <p:sldId id="277" r:id="rId1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44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18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Hoja1!$A$7:$A$10</c:f>
              <c:strCache>
                <c:ptCount val="4"/>
                <c:pt idx="0">
                  <c:v>Ingenierías </c:v>
                </c:pt>
                <c:pt idx="1">
                  <c:v>Administración </c:v>
                </c:pt>
                <c:pt idx="2">
                  <c:v>Ciencias de la salud </c:v>
                </c:pt>
                <c:pt idx="3">
                  <c:v>Jurídicas y sociales </c:v>
                </c:pt>
              </c:strCache>
            </c:strRef>
          </c:cat>
          <c:val>
            <c:numRef>
              <c:f>Hoja1!$B$7:$B$10</c:f>
              <c:numCache>
                <c:formatCode>General</c:formatCode>
                <c:ptCount val="4"/>
                <c:pt idx="0">
                  <c:v>6</c:v>
                </c:pt>
                <c:pt idx="1">
                  <c:v>2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1"/>
            <c:bubble3D val="0"/>
            <c:explosion val="27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Hoja1!$A$29:$A$33</c:f>
              <c:strCache>
                <c:ptCount val="5"/>
                <c:pt idx="0">
                  <c:v> Gestión del Riesgo</c:v>
                </c:pt>
                <c:pt idx="1">
                  <c:v> Prevención y Atención de Desastre</c:v>
                </c:pt>
                <c:pt idx="2">
                  <c:v> Preparación para  la Emergencia </c:v>
                </c:pt>
                <c:pt idx="3">
                  <c:v> Recursos Naturales </c:v>
                </c:pt>
                <c:pt idx="4">
                  <c:v> Ordenamiento Territorial </c:v>
                </c:pt>
              </c:strCache>
            </c:strRef>
          </c:cat>
          <c:val>
            <c:numRef>
              <c:f>Hoja1!$B$29:$B$33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Hoja1!$K$30:$K$31</c:f>
              <c:strCache>
                <c:ptCount val="2"/>
                <c:pt idx="0">
                  <c:v>Pública </c:v>
                </c:pt>
                <c:pt idx="1">
                  <c:v>Privada </c:v>
                </c:pt>
              </c:strCache>
            </c:strRef>
          </c:cat>
          <c:val>
            <c:numRef>
              <c:f>Hoja1!$L$30:$L$31</c:f>
              <c:numCache>
                <c:formatCode>General</c:formatCode>
                <c:ptCount val="2"/>
                <c:pt idx="0">
                  <c:v>3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1F7C9-9E63-498F-B70D-3F9233741A2F}" type="datetimeFigureOut">
              <a:rPr lang="es-CO" smtClean="0"/>
              <a:t>10/06/2015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1061A-41E1-4BE6-B7C1-1D18C33FA2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7742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1061A-41E1-4BE6-B7C1-1D18C33FA244}" type="slidenum">
              <a:rPr lang="es-CO" smtClean="0"/>
              <a:t>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51578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1061A-41E1-4BE6-B7C1-1D18C33FA244}" type="slidenum">
              <a:rPr lang="es-CO" smtClean="0"/>
              <a:t>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101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4376-D9D8-0F43-8B28-5C07FFF072E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10/06/2015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B724-746D-A244-B557-711E90F34B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4376-D9D8-0F43-8B28-5C07FFF072E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10/06/2015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B724-746D-A244-B557-711E90F34B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00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4376-D9D8-0F43-8B28-5C07FFF072E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10/06/2015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B724-746D-A244-B557-711E90F34B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0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4376-D9D8-0F43-8B28-5C07FFF072E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10/06/2015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B724-746D-A244-B557-711E90F34B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76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4376-D9D8-0F43-8B28-5C07FFF072E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10/06/2015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B724-746D-A244-B557-711E90F34B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927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4376-D9D8-0F43-8B28-5C07FFF072E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10/06/2015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B724-746D-A244-B557-711E90F34B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84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4376-D9D8-0F43-8B28-5C07FFF072E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10/06/2015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B724-746D-A244-B557-711E90F34B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1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4376-D9D8-0F43-8B28-5C07FFF072E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10/06/2015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B724-746D-A244-B557-711E90F34B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57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4376-D9D8-0F43-8B28-5C07FFF072E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10/06/2015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B724-746D-A244-B557-711E90F34B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4376-D9D8-0F43-8B28-5C07FFF072E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10/06/2015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B724-746D-A244-B557-711E90F34B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33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4376-D9D8-0F43-8B28-5C07FFF072E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10/06/2015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B724-746D-A244-B557-711E90F34B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9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B4C4376-D9D8-0F43-8B28-5C07FFF072E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10/06/2015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F6B724-746D-A244-B557-711E90F34B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9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.co/url?sa=i&amp;rct=j&amp;q=&amp;esrc=s&amp;frm=1&amp;source=images&amp;cd=&amp;cad=rja&amp;uact=8&amp;ved=0CAcQjRw&amp;url=https://www.google.com/maps/d/viewer?mid%3Dz2u3RypKpbVo.kF6AULtsxqoc&amp;ei=3oFwVfbQAYOZNpS1g7gG&amp;psig=AFQjCNG9KMCnSI-VbjOGabEx-MyRGs6lrQ&amp;ust=1433523030574584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co/url?sa=i&amp;rct=j&amp;q=&amp;esrc=s&amp;frm=1&amp;source=images&amp;cd=&amp;cad=rja&amp;uact=8&amp;ved=0CAcQjRw&amp;url=http://eird.org/americas/noticias/sala-de-prensa.html&amp;ei=gmFwVfjfIo_ggwSz8oGQCA&amp;psig=AFQjCNHisZ2ysgIzjj0YT7_qdtE1bNqOdw&amp;ust=143351464265690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07704" y="162850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s-CO" b="1" dirty="0">
              <a:solidFill>
                <a:srgbClr val="B48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27584" y="976660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B489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Aproximación al estado de la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B489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educación </a:t>
            </a:r>
            <a:r>
              <a:rPr lang="es-CO" sz="3600" b="1" kern="0" dirty="0" smtClean="0">
                <a:solidFill>
                  <a:srgbClr val="B48900"/>
                </a:solidFill>
                <a:latin typeface="Arial" pitchFamily="34" charset="0"/>
                <a:cs typeface="Arial" pitchFamily="34" charset="0"/>
              </a:rPr>
              <a:t>superior </a:t>
            </a:r>
            <a:r>
              <a:rPr kumimoji="0" lang="es-CO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B489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 investigación de la Gestión del </a:t>
            </a:r>
            <a:r>
              <a:rPr kumimoji="0" lang="es-CO" sz="3600" b="1" i="0" u="none" strike="noStrike" kern="0" cap="none" spc="0" normalizeH="0" noProof="0" dirty="0" smtClean="0">
                <a:ln>
                  <a:noFill/>
                </a:ln>
                <a:solidFill>
                  <a:srgbClr val="B489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s-CO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B489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Riesgo en Colombia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0" cap="none" spc="0" normalizeH="0" baseline="0" noProof="0" dirty="0">
              <a:ln w="11430">
                <a:solidFill>
                  <a:srgbClr val="002060"/>
                </a:solidFill>
              </a:ln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6" name="5 Imagen" descr="P:\2015\CONOCIMIENTO\V reunión de la Comisión Nacional Asesora para la Investigación en Gestión del Riesgo Mayo 2015\DSC_248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56992"/>
            <a:ext cx="2843183" cy="2124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 descr="P:\2014\CONOCIMIENTO\Visita colegio Gabriel Garcia Marquez Fundación Piez Descalzos Simulacro evacuación Sede II Julio 2014\DSC_578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10" y="3356992"/>
            <a:ext cx="2763706" cy="2179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P:\2014\CONOCIMIENTO\Pies descalzos colegio Bogotá Cazuca Marzo 2014\DSC_25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08" y="3404564"/>
            <a:ext cx="3080996" cy="204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21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020446"/>
              </p:ext>
            </p:extLst>
          </p:nvPr>
        </p:nvGraphicFramePr>
        <p:xfrm>
          <a:off x="107505" y="1052736"/>
          <a:ext cx="8928991" cy="3528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1952"/>
                <a:gridCol w="2449736"/>
                <a:gridCol w="2867303"/>
              </a:tblGrid>
              <a:tr h="557451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Grupo o Centro de investigación </a:t>
                      </a:r>
                      <a:endParaRPr lang="es-CO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Fenómenos que investiga </a:t>
                      </a:r>
                      <a:endParaRPr lang="es-CO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Nivel </a:t>
                      </a:r>
                      <a:endParaRPr lang="es-CO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894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Grupo de estudios del paisaje (GREP)  Fundación Universitaria de Popayán.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Ninguno en particular, todos, lluvias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Valoración del Riesgo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8606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Grupo de investigación en </a:t>
                      </a:r>
                      <a:r>
                        <a:rPr lang="es-CO" sz="9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Georrecursos</a:t>
                      </a: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Minería y Medio Ambiente. GEMMA (Facultad de minas U. Nacional-Medellín)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Remoción en masa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Conocimiento de la amenaza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6630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Grupo de Investigaciones Ambientales Agua, Aire y Suelo (GIAAS) (Universidad Pamplona-Facultad Ingeniería)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Remoción en masa</a:t>
                      </a:r>
                    </a:p>
                    <a:p>
                      <a:pPr marL="0" algn="ctr" defTabSz="457200" rtl="0" eaLnBrk="1" latinLnBrk="0" hangingPunct="1"/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Conocimiento de la amenaza</a:t>
                      </a:r>
                    </a:p>
                    <a:p>
                      <a:pPr marL="0" algn="ctr" defTabSz="457200" rtl="0" eaLnBrk="1" latinLnBrk="0" hangingPunct="1"/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56296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Centro de investigaciones oceanográficas e hidrográficas del  caribe (DIMAR)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Erosión Costera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Conocimiento de la amenaza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9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2078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Grupo de </a:t>
                      </a:r>
                      <a:r>
                        <a:rPr lang="pt-BR" sz="9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investigación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9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9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riesgos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9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ambientales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GIRA (U. </a:t>
                      </a:r>
                      <a:r>
                        <a:rPr lang="pt-BR" sz="9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Cauca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r>
                        <a:rPr lang="pt-BR" sz="9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Facultad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9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Ciencias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9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Sociales-Geografía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pt-BR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Ninguno en particular, Tsunamis 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General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48618" y="5582733"/>
            <a:ext cx="219964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050" b="1" dirty="0" smtClean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Fuente: UNESCO-UNGRD 2014</a:t>
            </a:r>
            <a:endParaRPr lang="es-CO" sz="1050" dirty="0"/>
          </a:p>
        </p:txBody>
      </p:sp>
      <p:sp>
        <p:nvSpPr>
          <p:cNvPr id="7" name="6 Rectángulo"/>
          <p:cNvSpPr/>
          <p:nvPr/>
        </p:nvSpPr>
        <p:spPr>
          <a:xfrm>
            <a:off x="2248259" y="44624"/>
            <a:ext cx="6769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b="1" dirty="0">
                <a:solidFill>
                  <a:srgbClr val="B489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CO" b="1" dirty="0" smtClean="0">
                <a:solidFill>
                  <a:srgbClr val="B48900"/>
                </a:solidFill>
                <a:latin typeface="Arial" pitchFamily="34" charset="0"/>
                <a:cs typeface="Arial" pitchFamily="34" charset="0"/>
              </a:rPr>
              <a:t>) Grupos de investigación activos  que desarrollan proyectos en Gestión del Riesgo </a:t>
            </a:r>
            <a:endParaRPr lang="es-CO" b="1" dirty="0">
              <a:solidFill>
                <a:srgbClr val="B489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2 Conector recto"/>
          <p:cNvCxnSpPr/>
          <p:nvPr/>
        </p:nvCxnSpPr>
        <p:spPr>
          <a:xfrm flipH="1">
            <a:off x="2051720" y="690955"/>
            <a:ext cx="69665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25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053017"/>
            <a:ext cx="5957582" cy="460851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267744" y="44624"/>
            <a:ext cx="6845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b="1" dirty="0">
                <a:solidFill>
                  <a:srgbClr val="B489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s-CO" b="1" dirty="0" smtClean="0">
                <a:solidFill>
                  <a:srgbClr val="B48900"/>
                </a:solidFill>
                <a:latin typeface="Arial" pitchFamily="34" charset="0"/>
                <a:cs typeface="Arial" pitchFamily="34" charset="0"/>
              </a:rPr>
              <a:t>) Enfoques de la investigación en Gestión del riesgo en Colombia.  </a:t>
            </a:r>
            <a:endParaRPr lang="es-CO" b="1" dirty="0">
              <a:solidFill>
                <a:srgbClr val="B48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490374" y="5629683"/>
            <a:ext cx="162256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050" b="1" dirty="0" smtClean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Fuente: UNESCO 2014</a:t>
            </a:r>
            <a:endParaRPr lang="es-CO" sz="1050" dirty="0"/>
          </a:p>
        </p:txBody>
      </p:sp>
      <p:sp>
        <p:nvSpPr>
          <p:cNvPr id="2" name="1 Rectángulo"/>
          <p:cNvSpPr/>
          <p:nvPr/>
        </p:nvSpPr>
        <p:spPr>
          <a:xfrm>
            <a:off x="135224" y="1409658"/>
            <a:ext cx="27085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mismo estudio de la UNESCO-UNGRD (2014) analizó más de 300 proyectos de investigación. </a:t>
            </a:r>
          </a:p>
          <a:p>
            <a:pPr algn="just"/>
            <a:endParaRPr lang="es-CO" sz="16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 un mayor numero de estudios relacionados con las amenazas, especialmente la sísmica, las lluvias y afines, y los  deslizamientos.</a:t>
            </a:r>
          </a:p>
          <a:p>
            <a:pPr algn="just"/>
            <a:endParaRPr lang="es-CO" sz="16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Carencia de estudios entorno a la vulnerabilidad global. </a:t>
            </a:r>
            <a:endParaRPr lang="es-CO" sz="1600" dirty="0"/>
          </a:p>
        </p:txBody>
      </p:sp>
      <p:sp>
        <p:nvSpPr>
          <p:cNvPr id="7" name="6 Rectángulo"/>
          <p:cNvSpPr/>
          <p:nvPr/>
        </p:nvSpPr>
        <p:spPr>
          <a:xfrm>
            <a:off x="35496" y="1340769"/>
            <a:ext cx="2808312" cy="441587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2123728" y="690955"/>
            <a:ext cx="69892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2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699792" y="116632"/>
            <a:ext cx="6444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b="1" dirty="0" smtClean="0">
                <a:solidFill>
                  <a:srgbClr val="B48900"/>
                </a:solidFill>
                <a:latin typeface="Arial" pitchFamily="34" charset="0"/>
                <a:cs typeface="Arial" pitchFamily="34" charset="0"/>
              </a:rPr>
              <a:t>6) Desafíos de investigación por tipo de amenaza </a:t>
            </a:r>
            <a:endParaRPr lang="es-CO" b="1" dirty="0">
              <a:solidFill>
                <a:srgbClr val="B489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918662"/>
              </p:ext>
            </p:extLst>
          </p:nvPr>
        </p:nvGraphicFramePr>
        <p:xfrm>
          <a:off x="-1" y="1052737"/>
          <a:ext cx="91440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623196">
                <a:tc>
                  <a:txBody>
                    <a:bodyPr/>
                    <a:lstStyle/>
                    <a:p>
                      <a:r>
                        <a:rPr lang="es-CO" dirty="0" err="1" smtClean="0"/>
                        <a:t>Desfiós</a:t>
                      </a:r>
                      <a:r>
                        <a:rPr lang="es-CO" dirty="0" smtClean="0"/>
                        <a:t>  en investigación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Actores vienen realizadas esfuerzos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Observaciones</a:t>
                      </a:r>
                      <a:endParaRPr lang="es-CO" dirty="0"/>
                    </a:p>
                  </a:txBody>
                  <a:tcPr/>
                </a:tc>
              </a:tr>
              <a:tr h="1543153">
                <a:tc>
                  <a:txBody>
                    <a:bodyPr/>
                    <a:lstStyle/>
                    <a:p>
                      <a:pPr algn="l"/>
                      <a:endParaRPr lang="es-CO" sz="1400" dirty="0" smtClean="0"/>
                    </a:p>
                    <a:p>
                      <a:pPr algn="l"/>
                      <a:endParaRPr lang="es-CO" sz="1400" dirty="0" smtClean="0"/>
                    </a:p>
                    <a:p>
                      <a:pPr algn="l"/>
                      <a:endParaRPr lang="es-CO" sz="1400" dirty="0" smtClean="0"/>
                    </a:p>
                    <a:p>
                      <a:pPr algn="l"/>
                      <a:r>
                        <a:rPr lang="es-CO" sz="1400" dirty="0" smtClean="0"/>
                        <a:t>                                         Riesgo </a:t>
                      </a:r>
                    </a:p>
                    <a:p>
                      <a:pPr algn="l"/>
                      <a:r>
                        <a:rPr lang="es-CO" sz="1400" dirty="0" smtClean="0"/>
                        <a:t>                                         tecnológico  </a:t>
                      </a:r>
                      <a:r>
                        <a:rPr lang="es-CO" sz="1400" dirty="0" err="1" smtClean="0"/>
                        <a:t>nológico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CO" sz="1400" baseline="0" dirty="0" smtClean="0"/>
                    </a:p>
                    <a:p>
                      <a:pPr algn="l"/>
                      <a:endParaRPr lang="es-CO" sz="1400" baseline="0" dirty="0" smtClean="0"/>
                    </a:p>
                    <a:p>
                      <a:pPr algn="l"/>
                      <a:r>
                        <a:rPr lang="es-CO" sz="1400" baseline="0" dirty="0" smtClean="0"/>
                        <a:t>*Ecopetrol</a:t>
                      </a:r>
                    </a:p>
                    <a:p>
                      <a:pPr algn="l"/>
                      <a:r>
                        <a:rPr lang="es-CO" sz="1400" baseline="0" dirty="0" smtClean="0"/>
                        <a:t>*U. Andes</a:t>
                      </a:r>
                    </a:p>
                    <a:p>
                      <a:pPr algn="l"/>
                      <a:r>
                        <a:rPr lang="es-CO" sz="1400" baseline="0" dirty="0" smtClean="0"/>
                        <a:t>*CENARIT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aseline="0" dirty="0" smtClean="0"/>
                        <a:t>*Posterior al desastre de Dosquebradas (2013) Ecopetrol hace esfuerzos por fortalecer la investigación en esta materia. </a:t>
                      </a:r>
                      <a:endParaRPr lang="es-CO" sz="1400" dirty="0" smtClean="0"/>
                    </a:p>
                    <a:p>
                      <a:pPr algn="just"/>
                      <a:r>
                        <a:rPr lang="es-CO" sz="1400" dirty="0" smtClean="0"/>
                        <a:t>*La U. de los Andes vienen desarrollando estudios</a:t>
                      </a:r>
                      <a:r>
                        <a:rPr lang="es-CO" sz="1400" baseline="0" dirty="0" smtClean="0"/>
                        <a:t> para generar lineamientos en investigación.  </a:t>
                      </a:r>
                    </a:p>
                  </a:txBody>
                  <a:tcPr/>
                </a:tc>
              </a:tr>
              <a:tr h="1543153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CO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endParaRPr lang="es-CO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</a:t>
                      </a:r>
                    </a:p>
                    <a:p>
                      <a:pPr marL="0" algn="l" defTabSz="457200" rtl="0" eaLnBrk="1" latinLnBrk="0" hangingPunct="1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Vientos 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*IDEAM, (2006) Atlas de viento y Energía Eólica de Colombia. La cartográfica figura entre los proyectos anuales del IDEAM.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*Esta es una de las amenazas que menos proyectos de investigación reporta y una de las que más daños registra en Colombia.</a:t>
                      </a:r>
                    </a:p>
                    <a:p>
                      <a:r>
                        <a:rPr lang="es-CO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*Las investigaciones están enfocadas en estudios sobre generación de energía eólica.</a:t>
                      </a:r>
                      <a:endParaRPr lang="es-CO" sz="1400" dirty="0"/>
                    </a:p>
                  </a:txBody>
                  <a:tcPr/>
                </a:tc>
              </a:tr>
              <a:tr h="1187041">
                <a:tc>
                  <a:txBody>
                    <a:bodyPr/>
                    <a:lstStyle/>
                    <a:p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</a:t>
                      </a:r>
                    </a:p>
                    <a:p>
                      <a:endParaRPr lang="es-CO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Tormentas </a:t>
                      </a:r>
                    </a:p>
                    <a:p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</a:t>
                      </a:r>
                      <a:r>
                        <a:rPr lang="es-CO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eléctricas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CO" dirty="0" smtClean="0"/>
                    </a:p>
                    <a:p>
                      <a:pPr marL="0" algn="l" defTabSz="457200" rtl="0" eaLnBrk="1" latinLnBrk="0" hangingPunct="1"/>
                      <a:r>
                        <a:rPr lang="es-CO" dirty="0" smtClean="0"/>
                        <a:t>*</a:t>
                      </a:r>
                      <a:r>
                        <a:rPr lang="es-CO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Existen algunos estudios de la U. Nacional </a:t>
                      </a:r>
                      <a:endParaRPr lang="es-CO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s-CO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Los riesgos asociados a las tormentas eléctricas no constituyen un área de estudio específica en el conocimiento asociado a la Gestión del Riesgo en Colombia</a:t>
                      </a:r>
                      <a:endParaRPr lang="es-CO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http://www.siproyectos.com.ar/cigue%C3%B1a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406" y="1772816"/>
            <a:ext cx="160026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2" y="3429000"/>
            <a:ext cx="159464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1" y="4941168"/>
            <a:ext cx="158017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2 Conector recto"/>
          <p:cNvCxnSpPr/>
          <p:nvPr/>
        </p:nvCxnSpPr>
        <p:spPr>
          <a:xfrm>
            <a:off x="2483768" y="485964"/>
            <a:ext cx="65527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72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968689"/>
              </p:ext>
            </p:extLst>
          </p:nvPr>
        </p:nvGraphicFramePr>
        <p:xfrm>
          <a:off x="-1" y="1052736"/>
          <a:ext cx="9144000" cy="6654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681064">
                <a:tc>
                  <a:txBody>
                    <a:bodyPr/>
                    <a:lstStyle/>
                    <a:p>
                      <a:r>
                        <a:rPr lang="es-CO" dirty="0" smtClean="0"/>
                        <a:t>Desafío en investigación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Actores vienen realizadas esfuerzos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Observaciones</a:t>
                      </a:r>
                      <a:endParaRPr lang="es-CO" dirty="0"/>
                    </a:p>
                  </a:txBody>
                  <a:tcPr/>
                </a:tc>
              </a:tr>
              <a:tr h="4287488">
                <a:tc>
                  <a:txBody>
                    <a:bodyPr/>
                    <a:lstStyle/>
                    <a:p>
                      <a:pPr algn="l"/>
                      <a:endParaRPr lang="es-CO" sz="1400" dirty="0" smtClean="0"/>
                    </a:p>
                    <a:p>
                      <a:pPr algn="l"/>
                      <a:r>
                        <a:rPr lang="es-CO" sz="1400" dirty="0" smtClean="0"/>
                        <a:t>                   Cambio Climático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CO" sz="1400" baseline="0" dirty="0" smtClean="0"/>
                    </a:p>
                    <a:p>
                      <a:pPr algn="l"/>
                      <a:endParaRPr lang="es-CO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*Se evidencian posiciones encontradas a nivel institucional</a:t>
                      </a:r>
                    </a:p>
                    <a:p>
                      <a:pPr marL="0" algn="just" defTabSz="457200" rtl="0" eaLnBrk="1" latinLnBrk="0" hangingPunct="1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sobre si el cambio climático es o no una amenaza y que por lo tanto puede</a:t>
                      </a:r>
                    </a:p>
                    <a:p>
                      <a:pPr marL="0" algn="just" defTabSz="457200" rtl="0" eaLnBrk="1" latinLnBrk="0" hangingPunct="1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configurar un riesgo, o si por el contrario la gestión del riesgo es uno de los retos</a:t>
                      </a:r>
                      <a:r>
                        <a:rPr lang="es-CO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que supone el cambio climático como fenómeno global que requiere especial</a:t>
                      </a:r>
                      <a:r>
                        <a:rPr lang="es-CO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atención.</a:t>
                      </a:r>
                    </a:p>
                    <a:p>
                      <a:pPr marL="0" algn="l" defTabSz="457200" rtl="0" eaLnBrk="1" latinLnBrk="0" hangingPunct="1"/>
                      <a:endParaRPr lang="es-CO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*Desde el punto de vista del cambio climático como amenaza</a:t>
                      </a:r>
                    </a:p>
                    <a:p>
                      <a:pPr algn="just"/>
                      <a:r>
                        <a:rPr lang="es-CO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Hidrometeorológica</a:t>
                      </a:r>
                      <a:r>
                        <a:rPr lang="es-CO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hay muy pocos estudios enfocados a reducir la</a:t>
                      </a:r>
                    </a:p>
                    <a:p>
                      <a:pPr algn="just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vulnerabilidad de un determinado territorio del país por cambio climático,</a:t>
                      </a:r>
                    </a:p>
                    <a:p>
                      <a:pPr algn="just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mientras que muchos estudios lo analizan desde sus implicaciones globales y</a:t>
                      </a:r>
                      <a:r>
                        <a:rPr lang="es-CO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macro.</a:t>
                      </a:r>
                    </a:p>
                  </a:txBody>
                  <a:tcPr/>
                </a:tc>
              </a:tr>
              <a:tr h="168644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6836855" y="6165304"/>
            <a:ext cx="219964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050" b="1" dirty="0" smtClean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Fuente: UNESCO-UNGRD 2014</a:t>
            </a:r>
            <a:endParaRPr lang="es-CO" sz="1050" dirty="0"/>
          </a:p>
        </p:txBody>
      </p:sp>
      <p:sp>
        <p:nvSpPr>
          <p:cNvPr id="7" name="6 Rectángulo"/>
          <p:cNvSpPr/>
          <p:nvPr/>
        </p:nvSpPr>
        <p:spPr>
          <a:xfrm>
            <a:off x="2303240" y="116632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b="1" dirty="0" smtClean="0">
                <a:solidFill>
                  <a:srgbClr val="B48900"/>
                </a:solidFill>
                <a:latin typeface="Arial" pitchFamily="34" charset="0"/>
                <a:cs typeface="Arial" pitchFamily="34" charset="0"/>
              </a:rPr>
              <a:t>6) Debilidades de investigación por tipo de amenaza </a:t>
            </a:r>
            <a:endParaRPr lang="es-CO" b="1" dirty="0">
              <a:solidFill>
                <a:srgbClr val="B489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" y="2387633"/>
            <a:ext cx="3001172" cy="179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2 Conector recto"/>
          <p:cNvCxnSpPr/>
          <p:nvPr/>
        </p:nvCxnSpPr>
        <p:spPr>
          <a:xfrm>
            <a:off x="2303240" y="548680"/>
            <a:ext cx="67332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75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546486"/>
              </p:ext>
            </p:extLst>
          </p:nvPr>
        </p:nvGraphicFramePr>
        <p:xfrm>
          <a:off x="0" y="908721"/>
          <a:ext cx="9144000" cy="5149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660950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Desafíos en investigación (temáticas)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Observaciones</a:t>
                      </a:r>
                    </a:p>
                    <a:p>
                      <a:pPr algn="ctr"/>
                      <a:endParaRPr lang="es-CO" dirty="0"/>
                    </a:p>
                  </a:txBody>
                  <a:tcPr/>
                </a:tc>
              </a:tr>
              <a:tr h="726790">
                <a:tc>
                  <a:txBody>
                    <a:bodyPr/>
                    <a:lstStyle/>
                    <a:p>
                      <a:pPr algn="l"/>
                      <a:endParaRPr lang="es-CO" sz="1400" dirty="0" smtClean="0"/>
                    </a:p>
                    <a:p>
                      <a:pPr algn="l"/>
                      <a:r>
                        <a:rPr lang="es-CO" sz="1400" dirty="0" smtClean="0"/>
                        <a:t> Valoración del riesgo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principal</a:t>
                      </a:r>
                      <a:r>
                        <a:rPr lang="es-CO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debilidad en producción de conocimiento está en la investigación orientada a</a:t>
                      </a:r>
                      <a:r>
                        <a:rPr lang="es-CO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valorar el riesgo en los territorios</a:t>
                      </a:r>
                      <a:r>
                        <a:rPr lang="es-CO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locales. </a:t>
                      </a:r>
                      <a:endParaRPr lang="es-CO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553137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CO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endParaRPr lang="es-CO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Calculo de Vulnerabilidad Global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Pese a que la vulnerabilidad física es un aspecto</a:t>
                      </a:r>
                      <a:r>
                        <a:rPr lang="es-CO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que se ha estudiado ampliamente, particularmente para el fenómeno sísmico, se</a:t>
                      </a:r>
                      <a:r>
                        <a:rPr lang="es-CO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puede observar una deficiencia en el cálculo de indicadores de vulnerabilidad para</a:t>
                      </a:r>
                      <a:r>
                        <a:rPr lang="es-CO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elementos expuestos, diferentes de las construcciones, (ecosistemas, recursos</a:t>
                      </a:r>
                      <a:r>
                        <a:rPr lang="es-CO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naturales, tejido social, vulnerabilidad política e institucional, etc.).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7568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Calculo de Vulnerabilidad Social </a:t>
                      </a:r>
                    </a:p>
                    <a:p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Uno de los vacíos más grandes en cuanto a conocimiento sobre vulnerabilidad</a:t>
                      </a:r>
                      <a:r>
                        <a:rPr lang="es-CO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está alrededor de la vulnerabilidad social de las comunidades expuestas a</a:t>
                      </a:r>
                    </a:p>
                    <a:p>
                      <a:pPr algn="just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diferentes tipos de amenaza, no solamente sísmica.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9600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Calculo de Vulnerabilidad </a:t>
                      </a:r>
                      <a:r>
                        <a:rPr lang="es-CO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Ecosistémica</a:t>
                      </a:r>
                      <a:endParaRPr lang="es-CO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vulnerabilidad de los ecosistemas</a:t>
                      </a:r>
                      <a:r>
                        <a:rPr lang="es-CO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expuestos ante las diferentes amenazas presentes en los territorios es un</a:t>
                      </a:r>
                    </a:p>
                    <a:p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aspecto relativamente nuevo pero que cobra</a:t>
                      </a:r>
                      <a:r>
                        <a:rPr lang="es-CO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importancia en la medida en que</a:t>
                      </a:r>
                      <a:r>
                        <a:rPr lang="es-CO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aumenta la preocupación por entender las amenazas antrópicas.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2303240" y="44624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b="1" dirty="0">
                <a:solidFill>
                  <a:srgbClr val="B48900"/>
                </a:solidFill>
                <a:latin typeface="Arial" pitchFamily="34" charset="0"/>
                <a:cs typeface="Arial" pitchFamily="34" charset="0"/>
              </a:rPr>
              <a:t>6) </a:t>
            </a:r>
            <a:r>
              <a:rPr lang="es-CO" b="1" dirty="0" smtClean="0">
                <a:solidFill>
                  <a:srgbClr val="B48900"/>
                </a:solidFill>
                <a:latin typeface="Arial" pitchFamily="34" charset="0"/>
                <a:cs typeface="Arial" pitchFamily="34" charset="0"/>
              </a:rPr>
              <a:t>Desafíos </a:t>
            </a:r>
            <a:r>
              <a:rPr lang="es-CO" b="1" dirty="0">
                <a:solidFill>
                  <a:srgbClr val="B48900"/>
                </a:solidFill>
                <a:latin typeface="Arial" pitchFamily="34" charset="0"/>
                <a:cs typeface="Arial" pitchFamily="34" charset="0"/>
              </a:rPr>
              <a:t>de investigación por nivel de profundidad</a:t>
            </a:r>
          </a:p>
        </p:txBody>
      </p:sp>
      <p:cxnSp>
        <p:nvCxnSpPr>
          <p:cNvPr id="3" name="2 Conector recto"/>
          <p:cNvCxnSpPr/>
          <p:nvPr/>
        </p:nvCxnSpPr>
        <p:spPr>
          <a:xfrm>
            <a:off x="2195736" y="413956"/>
            <a:ext cx="6948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4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419872" y="116621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b="1" dirty="0">
                <a:solidFill>
                  <a:srgbClr val="B48900"/>
                </a:solidFill>
                <a:latin typeface="Arial" pitchFamily="34" charset="0"/>
                <a:cs typeface="Arial" pitchFamily="34" charset="0"/>
              </a:rPr>
              <a:t>7) </a:t>
            </a:r>
            <a:r>
              <a:rPr lang="es-CO" b="1" dirty="0" smtClean="0">
                <a:solidFill>
                  <a:srgbClr val="B48900"/>
                </a:solidFill>
                <a:latin typeface="Arial" pitchFamily="34" charset="0"/>
                <a:cs typeface="Arial" pitchFamily="34" charset="0"/>
              </a:rPr>
              <a:t>Desafíos  </a:t>
            </a:r>
            <a:r>
              <a:rPr lang="es-CO" b="1" dirty="0">
                <a:solidFill>
                  <a:srgbClr val="B48900"/>
                </a:solidFill>
                <a:latin typeface="Arial" pitchFamily="34" charset="0"/>
                <a:cs typeface="Arial" pitchFamily="34" charset="0"/>
              </a:rPr>
              <a:t>en la educación formal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79512" y="1052736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Transversalidad curricular de la </a:t>
            </a:r>
            <a:r>
              <a:rPr lang="es-CO" b="1" dirty="0" smtClean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Gestión </a:t>
            </a:r>
            <a:r>
              <a:rPr lang="es-CO" b="1" dirty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del </a:t>
            </a:r>
            <a:r>
              <a:rPr lang="es-CO" b="1" dirty="0" smtClean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Riesgo</a:t>
            </a:r>
            <a:r>
              <a:rPr lang="es-CO" dirty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: No existe un marco de referencia institucional que motive a las universidades a incorporar el tema de </a:t>
            </a:r>
            <a:r>
              <a:rPr lang="es-CO" dirty="0" smtClean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Gestión </a:t>
            </a:r>
            <a:r>
              <a:rPr lang="es-CO" dirty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del </a:t>
            </a:r>
            <a:r>
              <a:rPr lang="es-CO" dirty="0" smtClean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Riesgo </a:t>
            </a:r>
            <a:r>
              <a:rPr lang="es-CO" dirty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en otras facultades y programas académicos por fuera de las áreas de conocimiento que tradicionalmente vienen trabajando el tema de Riesgos y Desastres.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85665" y="1052736"/>
            <a:ext cx="5328592" cy="224719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Rectángulo"/>
          <p:cNvSpPr/>
          <p:nvPr/>
        </p:nvSpPr>
        <p:spPr>
          <a:xfrm>
            <a:off x="179512" y="3573016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Formación en </a:t>
            </a:r>
            <a:r>
              <a:rPr lang="es-CO" b="1" dirty="0" smtClean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Gestión </a:t>
            </a:r>
            <a:r>
              <a:rPr lang="es-CO" b="1" dirty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y valoración del Riesgo de desastres</a:t>
            </a:r>
            <a:r>
              <a:rPr lang="es-CO" dirty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CO" dirty="0" smtClean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Existen gran </a:t>
            </a:r>
            <a:r>
              <a:rPr lang="es-CO" dirty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cantidad de programas que nacieron y se mantienen como programas con orientación a la prevención y atención </a:t>
            </a:r>
            <a:r>
              <a:rPr lang="es-CO" dirty="0" smtClean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de desastres. Es necesario cambiar el enfoque hacia la Gestión del Riesgo, acogiendo las orientaciones dispuestas en la ley 1523 de 2012. </a:t>
            </a:r>
            <a:endParaRPr lang="es-CO" dirty="0">
              <a:solidFill>
                <a:srgbClr val="2728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07504" y="3485907"/>
            <a:ext cx="5306753" cy="231935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Rectángulo"/>
          <p:cNvSpPr/>
          <p:nvPr/>
        </p:nvSpPr>
        <p:spPr>
          <a:xfrm>
            <a:off x="5580112" y="1872168"/>
            <a:ext cx="3347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Formación desde las ciencias sociales, humanas y de la comunicación</a:t>
            </a:r>
            <a:r>
              <a:rPr lang="es-CO" dirty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es-CO" dirty="0">
              <a:solidFill>
                <a:srgbClr val="27285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CO" dirty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O" i="1" dirty="0" smtClean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Psicología </a:t>
            </a:r>
            <a:r>
              <a:rPr lang="es-CO" i="1" dirty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social con énfasis en riesgo</a:t>
            </a:r>
            <a:r>
              <a:rPr lang="es-CO" i="1" dirty="0" smtClean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CO" i="1" dirty="0">
              <a:solidFill>
                <a:srgbClr val="27285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CO" i="1" dirty="0" smtClean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Comunicación </a:t>
            </a:r>
            <a:r>
              <a:rPr lang="es-CO" i="1" dirty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social del </a:t>
            </a:r>
            <a:r>
              <a:rPr lang="es-CO" i="1" dirty="0" smtClean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riesgo.</a:t>
            </a:r>
          </a:p>
          <a:p>
            <a:pPr algn="just"/>
            <a:endParaRPr lang="es-CO" i="1" dirty="0" smtClean="0">
              <a:solidFill>
                <a:srgbClr val="27285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CO" i="1" dirty="0" smtClean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Formación </a:t>
            </a:r>
            <a:r>
              <a:rPr lang="es-CO" i="1" dirty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a formadores.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580112" y="1800160"/>
            <a:ext cx="3456384" cy="33570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0" name="9 Conector recto"/>
          <p:cNvCxnSpPr/>
          <p:nvPr/>
        </p:nvCxnSpPr>
        <p:spPr>
          <a:xfrm flipH="1">
            <a:off x="2195736" y="485953"/>
            <a:ext cx="68407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23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83768" y="116632"/>
            <a:ext cx="64092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800" i="1" dirty="0" smtClean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“El Conocimiento del Riesgo como   insumo indispensable para el abordaje </a:t>
            </a:r>
          </a:p>
          <a:p>
            <a:pPr algn="just"/>
            <a:r>
              <a:rPr lang="es-CO" sz="2800" i="1" dirty="0" smtClean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de la  Reducción del Riesgo y el Manejo del  Desastres”  </a:t>
            </a:r>
            <a:endParaRPr lang="es-CO" sz="2800" i="1" dirty="0">
              <a:solidFill>
                <a:srgbClr val="27285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P:\2014\CONOCIMIENTO\II Foro Redulac Noviembre 2014\DSC_33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33234"/>
            <a:ext cx="4381190" cy="290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:\2013\CONOCIMIENTO\Encuentro Educación y Gestion Noviembre 2013\DSC_05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4179282" cy="276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65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275856" y="2389854"/>
            <a:ext cx="1872208" cy="7116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Educación e investigación en GRD</a:t>
            </a:r>
            <a:endParaRPr lang="es-CO" dirty="0">
              <a:solidFill>
                <a:schemeClr val="bg1"/>
              </a:solidFill>
            </a:endParaRPr>
          </a:p>
        </p:txBody>
      </p:sp>
      <p:cxnSp>
        <p:nvCxnSpPr>
          <p:cNvPr id="7" name="6 Conector recto"/>
          <p:cNvCxnSpPr>
            <a:stCxn id="5" idx="3"/>
          </p:cNvCxnSpPr>
          <p:nvPr/>
        </p:nvCxnSpPr>
        <p:spPr>
          <a:xfrm>
            <a:off x="5148064" y="2745668"/>
            <a:ext cx="864096" cy="235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V="1">
            <a:off x="6012160" y="980728"/>
            <a:ext cx="0" cy="17897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6012160" y="980728"/>
            <a:ext cx="11521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7171793" y="631168"/>
            <a:ext cx="1872208" cy="6991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1)Desde el Marco Sendai</a:t>
            </a:r>
            <a:endParaRPr lang="es-CO" dirty="0">
              <a:solidFill>
                <a:schemeClr val="tx1"/>
              </a:solidFill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6012160" y="2770448"/>
            <a:ext cx="11521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7171793" y="2420888"/>
            <a:ext cx="1872208" cy="8640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2) Universidades con programas en GRD</a:t>
            </a:r>
            <a:endParaRPr lang="es-CO" dirty="0">
              <a:solidFill>
                <a:schemeClr val="tx1"/>
              </a:solidFill>
            </a:endParaRPr>
          </a:p>
        </p:txBody>
      </p:sp>
      <p:cxnSp>
        <p:nvCxnSpPr>
          <p:cNvPr id="20" name="19 Conector recto"/>
          <p:cNvCxnSpPr/>
          <p:nvPr/>
        </p:nvCxnSpPr>
        <p:spPr>
          <a:xfrm>
            <a:off x="5544108" y="2769196"/>
            <a:ext cx="0" cy="14518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5544108" y="4221088"/>
            <a:ext cx="1115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25 Rectángulo"/>
          <p:cNvSpPr/>
          <p:nvPr/>
        </p:nvSpPr>
        <p:spPr>
          <a:xfrm>
            <a:off x="6679401" y="3800737"/>
            <a:ext cx="1872208" cy="8640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3) Distribución de programas según enfoques</a:t>
            </a:r>
            <a:endParaRPr lang="es-CO" dirty="0">
              <a:solidFill>
                <a:schemeClr val="tx1"/>
              </a:solidFill>
            </a:endParaRPr>
          </a:p>
        </p:txBody>
      </p:sp>
      <p:cxnSp>
        <p:nvCxnSpPr>
          <p:cNvPr id="28" name="27 Conector recto"/>
          <p:cNvCxnSpPr>
            <a:stCxn id="5" idx="0"/>
          </p:cNvCxnSpPr>
          <p:nvPr/>
        </p:nvCxnSpPr>
        <p:spPr>
          <a:xfrm flipV="1">
            <a:off x="4211960" y="1538266"/>
            <a:ext cx="0" cy="85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flipH="1">
            <a:off x="2195737" y="1538266"/>
            <a:ext cx="2016223" cy="185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30 Rectángulo"/>
          <p:cNvSpPr/>
          <p:nvPr/>
        </p:nvSpPr>
        <p:spPr>
          <a:xfrm>
            <a:off x="3275856" y="4664698"/>
            <a:ext cx="1872208" cy="7805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4) Grupos de investigación en GRD</a:t>
            </a:r>
            <a:endParaRPr lang="es-CO" dirty="0">
              <a:solidFill>
                <a:schemeClr val="tx1"/>
              </a:solidFill>
            </a:endParaRPr>
          </a:p>
        </p:txBody>
      </p:sp>
      <p:cxnSp>
        <p:nvCxnSpPr>
          <p:cNvPr id="38" name="37 Conector recto"/>
          <p:cNvCxnSpPr/>
          <p:nvPr/>
        </p:nvCxnSpPr>
        <p:spPr>
          <a:xfrm flipV="1">
            <a:off x="2843808" y="2789246"/>
            <a:ext cx="0" cy="15758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>
            <a:stCxn id="5" idx="1"/>
          </p:cNvCxnSpPr>
          <p:nvPr/>
        </p:nvCxnSpPr>
        <p:spPr>
          <a:xfrm flipH="1">
            <a:off x="1907706" y="2745668"/>
            <a:ext cx="1368150" cy="235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41 Rectángulo"/>
          <p:cNvSpPr/>
          <p:nvPr/>
        </p:nvSpPr>
        <p:spPr>
          <a:xfrm>
            <a:off x="179513" y="3923793"/>
            <a:ext cx="1728192" cy="88262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5) Enfoques de la Investigación en GRD</a:t>
            </a:r>
            <a:endParaRPr lang="es-CO" dirty="0">
              <a:solidFill>
                <a:schemeClr val="tx1"/>
              </a:solidFill>
            </a:endParaRPr>
          </a:p>
        </p:txBody>
      </p:sp>
      <p:cxnSp>
        <p:nvCxnSpPr>
          <p:cNvPr id="46" name="45 Conector recto"/>
          <p:cNvCxnSpPr/>
          <p:nvPr/>
        </p:nvCxnSpPr>
        <p:spPr>
          <a:xfrm flipH="1">
            <a:off x="1903782" y="4365104"/>
            <a:ext cx="9400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46 Rectángulo"/>
          <p:cNvSpPr/>
          <p:nvPr/>
        </p:nvSpPr>
        <p:spPr>
          <a:xfrm>
            <a:off x="179513" y="2389853"/>
            <a:ext cx="1728192" cy="110528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6) Desafíos en investigación en GRD</a:t>
            </a:r>
            <a:endParaRPr lang="es-CO" dirty="0">
              <a:solidFill>
                <a:schemeClr val="tx1"/>
              </a:solidFill>
            </a:endParaRPr>
          </a:p>
        </p:txBody>
      </p:sp>
      <p:cxnSp>
        <p:nvCxnSpPr>
          <p:cNvPr id="53" name="52 Conector recto"/>
          <p:cNvCxnSpPr>
            <a:endCxn id="5" idx="2"/>
          </p:cNvCxnSpPr>
          <p:nvPr/>
        </p:nvCxnSpPr>
        <p:spPr>
          <a:xfrm flipV="1">
            <a:off x="4211960" y="3101482"/>
            <a:ext cx="0" cy="15633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54 Rectángulo"/>
          <p:cNvSpPr/>
          <p:nvPr/>
        </p:nvSpPr>
        <p:spPr>
          <a:xfrm>
            <a:off x="467545" y="1196752"/>
            <a:ext cx="1728192" cy="88262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7) Desafíos en la  educación para la  GRD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1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79316" y="116632"/>
            <a:ext cx="64363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000" b="1" kern="0" dirty="0" smtClean="0">
                <a:solidFill>
                  <a:srgbClr val="B48900"/>
                </a:solidFill>
                <a:latin typeface="Arial" pitchFamily="34" charset="0"/>
                <a:cs typeface="Arial" pitchFamily="34" charset="0"/>
              </a:rPr>
              <a:t>1) Le </a:t>
            </a:r>
            <a:r>
              <a:rPr lang="es-CO" sz="2000" b="1" kern="0" dirty="0">
                <a:solidFill>
                  <a:srgbClr val="B48900"/>
                </a:solidFill>
                <a:latin typeface="Arial" pitchFamily="34" charset="0"/>
                <a:cs typeface="Arial" pitchFamily="34" charset="0"/>
              </a:rPr>
              <a:t>educación e </a:t>
            </a:r>
            <a:r>
              <a:rPr lang="es-CO" sz="2000" b="1" kern="0" dirty="0" smtClean="0">
                <a:solidFill>
                  <a:srgbClr val="B48900"/>
                </a:solidFill>
                <a:latin typeface="Arial" pitchFamily="34" charset="0"/>
                <a:cs typeface="Arial" pitchFamily="34" charset="0"/>
              </a:rPr>
              <a:t>investigación </a:t>
            </a:r>
            <a:r>
              <a:rPr lang="es-CO" sz="2000" b="1" kern="0" dirty="0">
                <a:solidFill>
                  <a:srgbClr val="B48900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es-CO" sz="2000" b="1" kern="0" dirty="0" smtClean="0">
                <a:solidFill>
                  <a:srgbClr val="B48900"/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CO" sz="2000" b="1" kern="0" dirty="0">
                <a:solidFill>
                  <a:srgbClr val="B48900"/>
                </a:solidFill>
                <a:latin typeface="Arial" pitchFamily="34" charset="0"/>
                <a:cs typeface="Arial" pitchFamily="34" charset="0"/>
              </a:rPr>
              <a:t>Marco Sendai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38587" y="1232890"/>
            <a:ext cx="41909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Marco de Sendai para la Reducción del Riesgo de Desastres, </a:t>
            </a:r>
            <a:r>
              <a:rPr lang="es-CO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2015-2030 fue aprobado </a:t>
            </a:r>
            <a:r>
              <a:rPr lang="es-CO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Tercera Conferencias Mundial de las  </a:t>
            </a:r>
            <a:r>
              <a:rPr lang="es-CO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Naciones </a:t>
            </a:r>
            <a:r>
              <a:rPr lang="es-CO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Unidas </a:t>
            </a:r>
            <a:r>
              <a:rPr lang="es-CO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</a:t>
            </a:r>
            <a:r>
              <a:rPr lang="es-CO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CO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 </a:t>
            </a:r>
            <a:r>
              <a:rPr lang="es-CO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CO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Desastres</a:t>
            </a:r>
            <a:r>
              <a:rPr lang="es-CO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celebrada del 14 al 18 </a:t>
            </a:r>
            <a:r>
              <a:rPr lang="es-CO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Marzo </a:t>
            </a:r>
            <a:r>
              <a:rPr lang="es-CO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2015 en Sendai  </a:t>
            </a:r>
            <a:r>
              <a:rPr lang="es-CO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O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Miyagi-Japón</a:t>
            </a:r>
            <a:r>
              <a:rPr lang="es-CO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780164" y="3028890"/>
            <a:ext cx="16802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propósito</a:t>
            </a:r>
            <a:endParaRPr lang="es-CO" sz="2000" u="sng" dirty="0"/>
          </a:p>
        </p:txBody>
      </p:sp>
      <p:sp>
        <p:nvSpPr>
          <p:cNvPr id="6" name="5 Rectángulo"/>
          <p:cNvSpPr/>
          <p:nvPr/>
        </p:nvSpPr>
        <p:spPr>
          <a:xfrm>
            <a:off x="4623985" y="3471885"/>
            <a:ext cx="43126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CO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reducción sustancial del Riesgo de</a:t>
            </a:r>
          </a:p>
          <a:p>
            <a:pPr algn="just"/>
            <a:r>
              <a:rPr lang="es-CO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Desastres  y las pérdidas ocasionadas </a:t>
            </a:r>
          </a:p>
          <a:p>
            <a:pPr algn="just"/>
            <a:r>
              <a:rPr lang="es-CO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los desastres, tanto en vidas, medios de subsistencia y salud como en bienes físicos, sociales, culturales y ambientales de las personas, las empresas, las comunidades  y los países</a:t>
            </a:r>
            <a:r>
              <a:rPr lang="es-CO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 (Marco Sendai, 2015-2030). </a:t>
            </a:r>
            <a:endParaRPr lang="es-CO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1" t="17241" r="24995" b="20260"/>
          <a:stretch/>
        </p:blipFill>
        <p:spPr bwMode="auto">
          <a:xfrm>
            <a:off x="5076056" y="633732"/>
            <a:ext cx="3610856" cy="243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eird.org/americas/slide-home/code/slide/js/images/SG_Sendai_-marzo-14-2015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6" y="3717032"/>
            <a:ext cx="3919603" cy="207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38587" y="1224618"/>
            <a:ext cx="4272087" cy="210333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Rectángulo"/>
          <p:cNvSpPr/>
          <p:nvPr/>
        </p:nvSpPr>
        <p:spPr>
          <a:xfrm>
            <a:off x="4676264" y="3476888"/>
            <a:ext cx="4272087" cy="231821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1" name="10 Conector recto"/>
          <p:cNvCxnSpPr/>
          <p:nvPr/>
        </p:nvCxnSpPr>
        <p:spPr>
          <a:xfrm>
            <a:off x="2051720" y="516742"/>
            <a:ext cx="67687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69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600119" y="25354"/>
            <a:ext cx="64363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000" b="1" kern="0" dirty="0" smtClean="0">
                <a:solidFill>
                  <a:srgbClr val="B48900"/>
                </a:solidFill>
                <a:latin typeface="Arial" pitchFamily="34" charset="0"/>
                <a:cs typeface="Arial" pitchFamily="34" charset="0"/>
              </a:rPr>
              <a:t>1) La </a:t>
            </a:r>
            <a:r>
              <a:rPr lang="es-CO" sz="2000" b="1" kern="0" dirty="0">
                <a:solidFill>
                  <a:srgbClr val="B48900"/>
                </a:solidFill>
                <a:latin typeface="Arial" pitchFamily="34" charset="0"/>
                <a:cs typeface="Arial" pitchFamily="34" charset="0"/>
              </a:rPr>
              <a:t>educación e </a:t>
            </a:r>
            <a:r>
              <a:rPr lang="es-CO" sz="2000" b="1" kern="0" dirty="0" smtClean="0">
                <a:solidFill>
                  <a:srgbClr val="B48900"/>
                </a:solidFill>
                <a:latin typeface="Arial" pitchFamily="34" charset="0"/>
                <a:cs typeface="Arial" pitchFamily="34" charset="0"/>
              </a:rPr>
              <a:t>investigación </a:t>
            </a:r>
            <a:r>
              <a:rPr lang="es-CO" sz="2000" b="1" kern="0" dirty="0">
                <a:solidFill>
                  <a:srgbClr val="B48900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es-CO" sz="2000" b="1" kern="0" dirty="0" smtClean="0">
                <a:solidFill>
                  <a:srgbClr val="B48900"/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CO" sz="2000" b="1" kern="0" dirty="0">
                <a:solidFill>
                  <a:srgbClr val="B48900"/>
                </a:solidFill>
                <a:latin typeface="Arial" pitchFamily="34" charset="0"/>
                <a:cs typeface="Arial" pitchFamily="34" charset="0"/>
              </a:rPr>
              <a:t>Marco Sendai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3243" y="3465252"/>
            <a:ext cx="3462135" cy="234001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Rectángulo"/>
          <p:cNvSpPr/>
          <p:nvPr/>
        </p:nvSpPr>
        <p:spPr>
          <a:xfrm>
            <a:off x="17747" y="3568948"/>
            <a:ext cx="34976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Formar los conocimiento de los </a:t>
            </a:r>
          </a:p>
          <a:p>
            <a:pPr algn="just"/>
            <a:r>
              <a:rPr lang="es-CO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funcionarios públicos a todos los niveles, la sociedad civil, las comunidades y los voluntarios, así </a:t>
            </a:r>
          </a:p>
          <a:p>
            <a:pPr algn="just"/>
            <a:r>
              <a:rPr lang="es-CO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el sector privado, mediante el intercambio de experiencias, enseñanzas extraídas , buenas prácticas , capacitación y educación.    </a:t>
            </a:r>
            <a:endParaRPr lang="es-CO" sz="1600" i="1" dirty="0"/>
          </a:p>
        </p:txBody>
      </p:sp>
      <p:sp>
        <p:nvSpPr>
          <p:cNvPr id="11" name="10 Rectángulo"/>
          <p:cNvSpPr/>
          <p:nvPr/>
        </p:nvSpPr>
        <p:spPr>
          <a:xfrm>
            <a:off x="4631934" y="3142666"/>
            <a:ext cx="3108418" cy="115043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Rectángulo"/>
          <p:cNvSpPr/>
          <p:nvPr/>
        </p:nvSpPr>
        <p:spPr>
          <a:xfrm>
            <a:off x="4788024" y="3140968"/>
            <a:ext cx="303640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CO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 y mejorar el dialogo </a:t>
            </a:r>
          </a:p>
          <a:p>
            <a:pPr algn="just"/>
            <a:r>
              <a:rPr lang="es-CO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la cooperación entre las </a:t>
            </a:r>
            <a:r>
              <a:rPr lang="es-CO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s-CO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comunidades  científicas </a:t>
            </a:r>
            <a:r>
              <a:rPr lang="es-CO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endParaRPr lang="es-CO" sz="16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CO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ecnológicas.</a:t>
            </a:r>
            <a:endParaRPr lang="es-CO" sz="16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283968" y="4437112"/>
            <a:ext cx="4694353" cy="13784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Rectángulo"/>
          <p:cNvSpPr/>
          <p:nvPr/>
        </p:nvSpPr>
        <p:spPr>
          <a:xfrm>
            <a:off x="4355976" y="448182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 </a:t>
            </a:r>
            <a:r>
              <a:rPr lang="es-CO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incorporación de  los conocimientos sobre los riesgos en la educación académica y no académica, en la educación cívica a todos los niveles y en la formación profesional.   </a:t>
            </a:r>
            <a:endParaRPr lang="es-CO" sz="16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937760" y="1842819"/>
            <a:ext cx="5098735" cy="113987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Rectángulo"/>
          <p:cNvSpPr/>
          <p:nvPr/>
        </p:nvSpPr>
        <p:spPr>
          <a:xfrm>
            <a:off x="4110793" y="1919734"/>
            <a:ext cx="506901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estrategias nacionales  para reforzar la </a:t>
            </a:r>
          </a:p>
          <a:p>
            <a:r>
              <a:rPr lang="es-CO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y sensibilización pública sobre riesgo de </a:t>
            </a:r>
          </a:p>
          <a:p>
            <a:r>
              <a:rPr lang="es-CO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desastres, a través de campañas, redes sociales y la </a:t>
            </a:r>
          </a:p>
          <a:p>
            <a:r>
              <a:rPr lang="es-CO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movilización de las comunidades.</a:t>
            </a:r>
            <a:endParaRPr lang="es-CO" sz="1600" dirty="0"/>
          </a:p>
        </p:txBody>
      </p:sp>
      <p:sp>
        <p:nvSpPr>
          <p:cNvPr id="17" name="16 Rectángulo"/>
          <p:cNvSpPr/>
          <p:nvPr/>
        </p:nvSpPr>
        <p:spPr>
          <a:xfrm>
            <a:off x="53243" y="1842819"/>
            <a:ext cx="3462135" cy="143615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Rectángulo"/>
          <p:cNvSpPr/>
          <p:nvPr/>
        </p:nvSpPr>
        <p:spPr>
          <a:xfrm>
            <a:off x="53243" y="1889537"/>
            <a:ext cx="34621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Preparar campañas mundiales </a:t>
            </a:r>
          </a:p>
          <a:p>
            <a:r>
              <a:rPr lang="es-CO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regionales eficaces como </a:t>
            </a:r>
          </a:p>
          <a:p>
            <a:r>
              <a:rPr lang="es-CO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instrumentos </a:t>
            </a:r>
            <a:r>
              <a:rPr lang="es-CO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la sensibilización  y la </a:t>
            </a:r>
            <a:r>
              <a:rPr lang="es-CO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</a:t>
            </a:r>
            <a:r>
              <a:rPr lang="es-CO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 basándose </a:t>
            </a:r>
          </a:p>
          <a:p>
            <a:r>
              <a:rPr lang="es-CO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CO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CO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 </a:t>
            </a:r>
            <a:r>
              <a:rPr lang="es-CO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existentes.</a:t>
            </a:r>
            <a:endParaRPr lang="es-CO" sz="16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182182" y="620688"/>
            <a:ext cx="5211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Prioridad No1. Comprender el riesgo de desastre</a:t>
            </a:r>
            <a:endParaRPr lang="es-CO" u="sng" dirty="0"/>
          </a:p>
        </p:txBody>
      </p:sp>
      <p:sp>
        <p:nvSpPr>
          <p:cNvPr id="22" name="21 Flecha abajo"/>
          <p:cNvSpPr/>
          <p:nvPr/>
        </p:nvSpPr>
        <p:spPr>
          <a:xfrm>
            <a:off x="4110792" y="1124744"/>
            <a:ext cx="461207" cy="5760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4" name="23 Conector recto"/>
          <p:cNvCxnSpPr/>
          <p:nvPr/>
        </p:nvCxnSpPr>
        <p:spPr>
          <a:xfrm>
            <a:off x="2312365" y="425464"/>
            <a:ext cx="66156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70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67384" y="-27384"/>
            <a:ext cx="65656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000" b="1" dirty="0" smtClean="0">
                <a:solidFill>
                  <a:srgbClr val="B48900"/>
                </a:solidFill>
                <a:latin typeface="Arial" pitchFamily="34" charset="0"/>
                <a:cs typeface="Arial" pitchFamily="34" charset="0"/>
              </a:rPr>
              <a:t>2) Universidades con programas vigentes </a:t>
            </a:r>
          </a:p>
          <a:p>
            <a:pPr algn="r"/>
            <a:r>
              <a:rPr lang="es-CO" sz="2000" b="1" dirty="0" smtClean="0">
                <a:solidFill>
                  <a:srgbClr val="B48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O" sz="2000" b="1" dirty="0">
                <a:solidFill>
                  <a:srgbClr val="B48900"/>
                </a:solidFill>
                <a:latin typeface="Arial" pitchFamily="34" charset="0"/>
                <a:cs typeface="Arial" pitchFamily="34" charset="0"/>
              </a:rPr>
              <a:t>en Gestión del </a:t>
            </a:r>
            <a:r>
              <a:rPr lang="es-CO" sz="2000" b="1" dirty="0" smtClean="0">
                <a:solidFill>
                  <a:srgbClr val="B48900"/>
                </a:solidFill>
                <a:latin typeface="Arial" pitchFamily="34" charset="0"/>
                <a:cs typeface="Arial" pitchFamily="34" charset="0"/>
              </a:rPr>
              <a:t>Riesgo </a:t>
            </a:r>
            <a:endParaRPr lang="es-CO" sz="2000" b="1" dirty="0">
              <a:solidFill>
                <a:srgbClr val="B489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368586"/>
              </p:ext>
            </p:extLst>
          </p:nvPr>
        </p:nvGraphicFramePr>
        <p:xfrm>
          <a:off x="0" y="1080119"/>
          <a:ext cx="9143999" cy="48691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1650"/>
                <a:gridCol w="1446816"/>
                <a:gridCol w="3703435"/>
                <a:gridCol w="941049"/>
                <a:gridCol w="941049"/>
              </a:tblGrid>
              <a:tr h="523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Institución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Facultad/programa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 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Ciudad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Pública/Privada</a:t>
                      </a:r>
                      <a:endParaRPr lang="es-CO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</a:tr>
              <a:tr h="454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Corporación Universitaria Adventista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Facultad de Ciencias Médicas 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Tecnología en atención </a:t>
                      </a: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 hospitalaria de urgencias, Emergencias y Desastres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Medellín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Privada</a:t>
                      </a:r>
                      <a:endParaRPr lang="es-CO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</a:tr>
              <a:tr h="370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Universidad Católica de Manizales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Ingeniería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Especialización en Prevención, Reducción y Atención de Desastres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Manizales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Privada</a:t>
                      </a:r>
                      <a:endParaRPr lang="es-CO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</a:tr>
              <a:tr h="353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Tecnológico</a:t>
                      </a:r>
                      <a:r>
                        <a:rPr lang="es-CO" sz="9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de  Antioquia 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Ingeniería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Especialización en Prevención y Atención de Desastres </a:t>
                      </a: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Naturales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Medellín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Privada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</a:tr>
              <a:tr h="454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Universidad CES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Facultad de Ciencias Médicas 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Especialista Tecnológico en Sistemas Preparativos para Emergencia y Desastres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Medellín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Privada</a:t>
                      </a:r>
                      <a:endParaRPr lang="es-CO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</a:tr>
              <a:tr h="455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Universidad de Caldas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Ciencias Jurídicas y Sociales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Especialización en Geografía </a:t>
                      </a: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énfasis en </a:t>
                      </a:r>
                      <a:r>
                        <a:rPr lang="es-CO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Ordenamiento Territorial </a:t>
                      </a: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s-CO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Manejo </a:t>
                      </a: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 </a:t>
                      </a:r>
                      <a:r>
                        <a:rPr lang="es-CO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Riesgo Natural.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Manizales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Pública</a:t>
                      </a:r>
                      <a:endParaRPr lang="es-CO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</a:tr>
              <a:tr h="3712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Universidad del Valle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Escuela de Ingeniería Civil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Maestría en  Desarrollo Sustentable con énfasis en Gestión Integral del Riesgo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Pública </a:t>
                      </a:r>
                      <a:endParaRPr lang="es-CO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</a:tr>
              <a:tr h="258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Universidad Tecnológica de Pereira 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Ciencias de la Salud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Especialización Gerencia de Prevención y Atención de Desastres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Pereira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Pública</a:t>
                      </a:r>
                      <a:endParaRPr lang="es-CO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</a:tr>
              <a:tr h="267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Universidad Sergio Arboleda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Administración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Especialización en Gerencia </a:t>
                      </a: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 Medio Ambiente y Prevención de Desastres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Cartagena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Privada</a:t>
                      </a:r>
                      <a:endParaRPr lang="es-CO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</a:tr>
              <a:tr h="50298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Universidad Sergio Arboleda</a:t>
                      </a:r>
                      <a:endParaRPr lang="es-CO" sz="9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Ingeniería</a:t>
                      </a:r>
                      <a:r>
                        <a:rPr lang="es-CO" sz="9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Especialización en Gerencia para el Manejo de los Recursos Naturales del Medio Ambiente y Prevención de Desastres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Bogotá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Privada</a:t>
                      </a:r>
                      <a:endParaRPr lang="es-CO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</a:tr>
              <a:tr h="373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Escuela de Ingenieros Militares 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Facultad de Ingenierías </a:t>
                      </a:r>
                      <a:endParaRPr lang="es-CO" sz="9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Maestría en </a:t>
                      </a:r>
                      <a:r>
                        <a:rPr lang="es-CO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</a:t>
                      </a: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 Riesgo y Desarrollo 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Bogotá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Privada</a:t>
                      </a:r>
                      <a:endParaRPr lang="es-CO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</a:tr>
              <a:tr h="241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Universidad EAN 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Administración 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Especialización  en Gerencia del Riesgo y Prevención de Desastres</a:t>
                      </a:r>
                      <a:r>
                        <a:rPr lang="es-CO" sz="9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Bogotá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Privada</a:t>
                      </a:r>
                      <a:endParaRPr lang="es-CO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</a:tr>
              <a:tr h="241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Universidad de Antioquía 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Salud Pública</a:t>
                      </a:r>
                      <a:r>
                        <a:rPr lang="es-CO" sz="9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Especialización en Gerencia Sanitaria de Emergencias y Desastres 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Manizales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Pública </a:t>
                      </a:r>
                      <a:endParaRPr lang="es-CO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437" marR="24437" marT="0" marB="0" anchor="ctr"/>
                </a:tc>
              </a:tr>
            </a:tbl>
          </a:graphicData>
        </a:graphic>
      </p:graphicFrame>
      <p:cxnSp>
        <p:nvCxnSpPr>
          <p:cNvPr id="3" name="2 Conector recto"/>
          <p:cNvCxnSpPr/>
          <p:nvPr/>
        </p:nvCxnSpPr>
        <p:spPr>
          <a:xfrm>
            <a:off x="2195736" y="680502"/>
            <a:ext cx="69373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0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4428056"/>
              </p:ext>
            </p:extLst>
          </p:nvPr>
        </p:nvGraphicFramePr>
        <p:xfrm>
          <a:off x="352229" y="1817305"/>
          <a:ext cx="3615006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Rectángulo"/>
          <p:cNvSpPr/>
          <p:nvPr/>
        </p:nvSpPr>
        <p:spPr>
          <a:xfrm>
            <a:off x="741394" y="1105580"/>
            <a:ext cx="26484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400" b="1" dirty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Distribución de programas </a:t>
            </a:r>
          </a:p>
          <a:p>
            <a:pPr algn="ctr"/>
            <a:r>
              <a:rPr lang="es-CO" sz="1400" b="1" dirty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según área de conocimiento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51520" y="1052736"/>
            <a:ext cx="3816424" cy="23762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8 Rectángulo"/>
          <p:cNvSpPr/>
          <p:nvPr/>
        </p:nvSpPr>
        <p:spPr>
          <a:xfrm>
            <a:off x="5176497" y="1033572"/>
            <a:ext cx="3480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400" b="1" dirty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Distribución de programas </a:t>
            </a:r>
          </a:p>
          <a:p>
            <a:pPr algn="ctr"/>
            <a:r>
              <a:rPr lang="es-CO" sz="1400" b="1" dirty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según </a:t>
            </a:r>
            <a:r>
              <a:rPr lang="es-CO" sz="1400" b="1" dirty="0" smtClean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enfoques de Gestión del Riesgo</a:t>
            </a:r>
            <a:endParaRPr lang="es-CO" sz="1400" b="1" dirty="0">
              <a:solidFill>
                <a:srgbClr val="27285D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581127"/>
              </p:ext>
            </p:extLst>
          </p:nvPr>
        </p:nvGraphicFramePr>
        <p:xfrm>
          <a:off x="4581075" y="1556792"/>
          <a:ext cx="4375921" cy="2098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10 Rectángulo"/>
          <p:cNvSpPr/>
          <p:nvPr/>
        </p:nvSpPr>
        <p:spPr>
          <a:xfrm>
            <a:off x="4516558" y="1084620"/>
            <a:ext cx="4504957" cy="2488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11 Rectángulo"/>
          <p:cNvSpPr/>
          <p:nvPr/>
        </p:nvSpPr>
        <p:spPr>
          <a:xfrm>
            <a:off x="3446369" y="44624"/>
            <a:ext cx="58544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000" b="1" dirty="0">
                <a:solidFill>
                  <a:srgbClr val="B489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s-CO" sz="2000" b="1" dirty="0" smtClean="0">
                <a:solidFill>
                  <a:srgbClr val="B48900"/>
                </a:solidFill>
                <a:latin typeface="Arial" pitchFamily="34" charset="0"/>
                <a:cs typeface="Arial" pitchFamily="34" charset="0"/>
              </a:rPr>
              <a:t>) Distribución de programas según enfoques </a:t>
            </a:r>
            <a:endParaRPr lang="es-CO" sz="2000" b="1" dirty="0">
              <a:solidFill>
                <a:srgbClr val="B489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1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363489"/>
              </p:ext>
            </p:extLst>
          </p:nvPr>
        </p:nvGraphicFramePr>
        <p:xfrm>
          <a:off x="3657307" y="4005064"/>
          <a:ext cx="313835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15 Rectángulo"/>
          <p:cNvSpPr/>
          <p:nvPr/>
        </p:nvSpPr>
        <p:spPr>
          <a:xfrm>
            <a:off x="3383868" y="3815680"/>
            <a:ext cx="3780420" cy="20162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16 Rectángulo"/>
          <p:cNvSpPr/>
          <p:nvPr/>
        </p:nvSpPr>
        <p:spPr>
          <a:xfrm>
            <a:off x="3637361" y="3841884"/>
            <a:ext cx="3526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400" b="1" dirty="0" smtClean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Porcentaje de programas ofrecidos por</a:t>
            </a:r>
          </a:p>
          <a:p>
            <a:pPr algn="ctr"/>
            <a:r>
              <a:rPr lang="es-CO" sz="1400" b="1" dirty="0" smtClean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 universidades públicas y privadas </a:t>
            </a:r>
            <a:endParaRPr lang="es-CO" sz="1400" b="1" dirty="0">
              <a:solidFill>
                <a:srgbClr val="2728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164288" y="5513327"/>
            <a:ext cx="194767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b="1" dirty="0" smtClean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Fuente: UNESCO-UNGRD 2014</a:t>
            </a:r>
            <a:endParaRPr lang="es-CO" sz="1050" dirty="0"/>
          </a:p>
        </p:txBody>
      </p:sp>
      <p:cxnSp>
        <p:nvCxnSpPr>
          <p:cNvPr id="3" name="2 Conector recto"/>
          <p:cNvCxnSpPr/>
          <p:nvPr/>
        </p:nvCxnSpPr>
        <p:spPr>
          <a:xfrm>
            <a:off x="2159732" y="548680"/>
            <a:ext cx="69842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39011" y="4353251"/>
            <a:ext cx="28306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i="1" dirty="0" smtClean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“Prevalece el enfoque de </a:t>
            </a:r>
          </a:p>
          <a:p>
            <a:r>
              <a:rPr lang="es-CO" i="1" dirty="0" smtClean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Prevención y Atención de </a:t>
            </a:r>
          </a:p>
          <a:p>
            <a:r>
              <a:rPr lang="es-CO" i="1" dirty="0" smtClean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Desastres en los </a:t>
            </a:r>
          </a:p>
          <a:p>
            <a:r>
              <a:rPr lang="es-CO" i="1" dirty="0" smtClean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programas ofrecidos” </a:t>
            </a:r>
            <a:endParaRPr lang="es-CO" i="1" dirty="0"/>
          </a:p>
        </p:txBody>
      </p:sp>
    </p:spTree>
    <p:extLst>
      <p:ext uri="{BB962C8B-B14F-4D97-AF65-F5344CB8AC3E}">
        <p14:creationId xmlns:p14="http://schemas.microsoft.com/office/powerpoint/2010/main" val="275596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878707"/>
            <a:ext cx="7168067" cy="4422501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6876130" y="5517232"/>
            <a:ext cx="219964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050" b="1" dirty="0" smtClean="0">
                <a:solidFill>
                  <a:srgbClr val="27285D"/>
                </a:solidFill>
                <a:latin typeface="Arial" pitchFamily="34" charset="0"/>
                <a:cs typeface="Arial" pitchFamily="34" charset="0"/>
              </a:rPr>
              <a:t>Fuente: UNESCO-UNGRD 2014</a:t>
            </a:r>
            <a:endParaRPr lang="es-CO" sz="1050" dirty="0"/>
          </a:p>
        </p:txBody>
      </p:sp>
      <p:sp>
        <p:nvSpPr>
          <p:cNvPr id="2" name="1 Rectángulo"/>
          <p:cNvSpPr/>
          <p:nvPr/>
        </p:nvSpPr>
        <p:spPr>
          <a:xfrm>
            <a:off x="48619" y="1863983"/>
            <a:ext cx="279518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estudio de la UNESCO y la UNGRD, (2014) revisó más de 50 programas académicos analizando en cuales de ellos  incorporan la Gestión del Riesgo en sus mayas curriculares.</a:t>
            </a:r>
          </a:p>
          <a:p>
            <a:pPr algn="just"/>
            <a:endParaRPr lang="es-CO" sz="16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Priman  las ingenierías y las ciencias ambientales. Existen vacíos en las ciencias sociales y de comunicación.</a:t>
            </a:r>
            <a:endParaRPr lang="es-CO" sz="1600" dirty="0"/>
          </a:p>
        </p:txBody>
      </p:sp>
      <p:sp>
        <p:nvSpPr>
          <p:cNvPr id="7" name="6 Rectángulo"/>
          <p:cNvSpPr/>
          <p:nvPr/>
        </p:nvSpPr>
        <p:spPr>
          <a:xfrm>
            <a:off x="96009" y="1844824"/>
            <a:ext cx="2747799" cy="32403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7 Rectángulo"/>
          <p:cNvSpPr/>
          <p:nvPr/>
        </p:nvSpPr>
        <p:spPr>
          <a:xfrm>
            <a:off x="3289512" y="44624"/>
            <a:ext cx="58544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000" b="1" dirty="0">
                <a:solidFill>
                  <a:srgbClr val="B489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s-CO" sz="2000" b="1" dirty="0" smtClean="0">
                <a:solidFill>
                  <a:srgbClr val="B48900"/>
                </a:solidFill>
                <a:latin typeface="Arial" pitchFamily="34" charset="0"/>
                <a:cs typeface="Arial" pitchFamily="34" charset="0"/>
              </a:rPr>
              <a:t>) Distribución de programas según enfoques </a:t>
            </a:r>
            <a:endParaRPr lang="es-CO" sz="2000" b="1" dirty="0">
              <a:solidFill>
                <a:srgbClr val="B489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2843808" y="444734"/>
            <a:ext cx="6120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03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476689"/>
              </p:ext>
            </p:extLst>
          </p:nvPr>
        </p:nvGraphicFramePr>
        <p:xfrm>
          <a:off x="179512" y="1124743"/>
          <a:ext cx="8640960" cy="4658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438"/>
                <a:gridCol w="2370713"/>
                <a:gridCol w="2774809"/>
              </a:tblGrid>
              <a:tr h="504057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Grupo o Centro de investigación </a:t>
                      </a:r>
                      <a:endParaRPr lang="es-CO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Fenómenos que investiga </a:t>
                      </a:r>
                      <a:endParaRPr lang="es-CO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Nivel </a:t>
                      </a:r>
                      <a:endParaRPr lang="es-CO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Centro de investigaciones oceanográficas e hidrográficas del pacífico ( DIMAR)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Tsunamis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Valoración del Riesgo 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9975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GESTION DEL AMBIENTE PARA EL BIENESTAR SOCIAL (GABIS) U-Antioquia .Medellín (Facultad Ingeniería)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Lluvias 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Conocimiento amenaza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065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s-CO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INSTITUTO DE ESTUDIOS HIDRAULICOS Y </a:t>
                      </a: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AMBIENTALES (IDHEA) (Universidad del Norte-Barranquilla. Facultad de Ingeniería)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Lluvias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Identificación vulnerabilidad física /Manejo post desastre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0651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GRUPO DE INVESTIGACIONES EN GEOAMBIENTE Y USO DEL SUBSUELO (GEMMA) Facultad de Minas. U. Nacional de Medellín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Sismo/Avenida Torrencial 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Valoración del Riesgo/Conocimiento de la Amenaza </a:t>
                      </a:r>
                    </a:p>
                  </a:txBody>
                  <a:tcPr/>
                </a:tc>
              </a:tr>
              <a:tr h="41206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INVEMAR MANEJO INTEGRADO DE ZONAS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COSTERAS (INVEMAR)</a:t>
                      </a:r>
                      <a:endParaRPr lang="pt-BR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Erosión Costera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Conocimiento amenaza/Identificación vulnerabilidad</a:t>
                      </a:r>
                    </a:p>
                  </a:txBody>
                  <a:tcPr/>
                </a:tc>
              </a:tr>
              <a:tr h="38065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CENDEX </a:t>
                      </a:r>
                      <a:r>
                        <a:rPr lang="es-CO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AREA DE SEGURIDAD </a:t>
                      </a: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SOCIAL (U. Javeriana)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Sismo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Manejo Post desastre/Identificación vulnerabilidad </a:t>
                      </a:r>
                    </a:p>
                  </a:txBody>
                  <a:tcPr/>
                </a:tc>
              </a:tr>
              <a:tr h="438145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GRUPO DE INVESTIGACIONES de Ingeniería Sísmica y Sismológica (U. Nacional-Manizales)</a:t>
                      </a:r>
                    </a:p>
                    <a:p>
                      <a:pPr marL="0" algn="l" defTabSz="457200" rtl="0" eaLnBrk="1" fontAlgn="b" latinLnBrk="0" hangingPunct="1"/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Sismo</a:t>
                      </a:r>
                    </a:p>
                    <a:p>
                      <a:pPr marL="0" algn="ctr" defTabSz="457200" rtl="0" eaLnBrk="1" fontAlgn="ctr" latinLnBrk="0" hangingPunct="1"/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Conocimiento amenaza</a:t>
                      </a:r>
                    </a:p>
                  </a:txBody>
                  <a:tcPr/>
                </a:tc>
              </a:tr>
              <a:tr h="358843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s-CO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CUERPO </a:t>
                      </a: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MOVIMIENTO (Universidad Autónoma de Manizales)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Ninguno particular (proceso comunitario)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Manejo Post Desastre</a:t>
                      </a:r>
                    </a:p>
                  </a:txBody>
                  <a:tcPr/>
                </a:tc>
              </a:tr>
              <a:tr h="41206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Grupo Geofísica (U Nacional)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Sismo 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Conocimiento amenaza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9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19783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Grupo de Estudios Ambientales para el Desarrollo Sostenible (GEA)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Sequías 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Post Desastre</a:t>
                      </a:r>
                    </a:p>
                  </a:txBody>
                  <a:tcPr/>
                </a:tc>
              </a:tr>
              <a:tr h="25754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Centro de Desarrollo, estimulación y rehabilitación integral (CEDERI)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sismos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Identificación de vulnerabilidad/Valoración del Riesgo/Conocimiento Amenaza.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2188029" y="-27384"/>
            <a:ext cx="68302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b="1" dirty="0">
                <a:solidFill>
                  <a:srgbClr val="B489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CO" b="1" dirty="0" smtClean="0">
                <a:solidFill>
                  <a:srgbClr val="B48900"/>
                </a:solidFill>
                <a:latin typeface="Arial" pitchFamily="34" charset="0"/>
                <a:cs typeface="Arial" pitchFamily="34" charset="0"/>
              </a:rPr>
              <a:t>) Grupos de investigación activos  que desarrollan proyectos en Gestión del Riesgo </a:t>
            </a:r>
            <a:endParaRPr lang="es-CO" b="1" dirty="0">
              <a:solidFill>
                <a:srgbClr val="B489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2 Conector recto"/>
          <p:cNvCxnSpPr/>
          <p:nvPr/>
        </p:nvCxnSpPr>
        <p:spPr>
          <a:xfrm flipH="1">
            <a:off x="2188029" y="618947"/>
            <a:ext cx="68302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375856"/>
              </p:ext>
            </p:extLst>
          </p:nvPr>
        </p:nvGraphicFramePr>
        <p:xfrm>
          <a:off x="107505" y="1056109"/>
          <a:ext cx="8910736" cy="4728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4568"/>
                <a:gridCol w="2444727"/>
                <a:gridCol w="2861441"/>
              </a:tblGrid>
              <a:tr h="373625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Grupo o Centro de investigación </a:t>
                      </a:r>
                      <a:endParaRPr lang="es-CO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Fenómenos que investiga </a:t>
                      </a:r>
                      <a:endParaRPr lang="es-CO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Nivel </a:t>
                      </a:r>
                      <a:endParaRPr lang="es-CO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47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Centro de Investigación  de Materiales y Obras Civiles (CIMOC) U. Andes.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Sismo/Remoción en Masa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Conocimiento de la Amenaza/Identificación Vulnerabilidad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77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GRUPO DE INVESTIGACION EN ESTRUCTURAS Y </a:t>
                      </a: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GEOTECNIA (U. Norte)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Sismo/Remoción en Masa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Conocimiento de la Amenaza/Identificación Vulnerabilidad</a:t>
                      </a:r>
                    </a:p>
                  </a:txBody>
                  <a:tcPr/>
                </a:tc>
              </a:tr>
              <a:tr h="49191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Corporación OSSO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Sismos, Riesgo Tecnológico, Tsunami, generalidades sobre todos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Conocimiento de la Amenaza/Identificación Vulnerabilidad/Valoración del Riesgo/Evaluación Post desastre</a:t>
                      </a:r>
                    </a:p>
                  </a:txBody>
                  <a:tcPr/>
                </a:tc>
              </a:tr>
              <a:tr h="3577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Geológica Ambiental e Ingeniería Símica (U. EAFIT)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Sismo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Conocimiento de la Amenaza/Identificación Vulnerabilidad/Valoración </a:t>
                      </a:r>
                    </a:p>
                  </a:txBody>
                  <a:tcPr/>
                </a:tc>
              </a:tr>
              <a:tr h="43017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GRUPO DE INVESTIGACION EN MATERIALES Y ESTRUCTURAS DE CONSTRUCCION INME (Universidad Industrial de Santander)</a:t>
                      </a:r>
                      <a:endParaRPr lang="pt-BR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Sismo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Identificación vulnerabilidad /Evaluación Post Desastre</a:t>
                      </a:r>
                    </a:p>
                  </a:txBody>
                  <a:tcPr/>
                </a:tc>
              </a:tr>
              <a:tr h="3577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CENTRO DE PROYECTOS E INVESTIGACIONES </a:t>
                      </a: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SISMICAS (U Nacional-Medellín)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Sismo 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Conocimiento de la Amenaza/Identificación de la Vulnerabilidad</a:t>
                      </a:r>
                    </a:p>
                  </a:txBody>
                  <a:tcPr/>
                </a:tc>
              </a:tr>
              <a:tr h="41282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Grupo Quimbaya (U. Quindío-Facultad Ingeniería)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Sismo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Conocimiento de la Amenaza/Identificación de la Vulnerabilidad</a:t>
                      </a:r>
                    </a:p>
                  </a:txBody>
                  <a:tcPr/>
                </a:tc>
              </a:tr>
              <a:tr h="2817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Grupo de investigación en Riesgos, Amenaza y Medio Ambiente (Grama)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Sismo, Actividad Volcánica, Avenida Torrencial 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Conocimiento de la Amenaza</a:t>
                      </a:r>
                    </a:p>
                  </a:txBody>
                  <a:tcPr/>
                </a:tc>
              </a:tr>
              <a:tr h="3577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Centro de Investigación en Riesgos de Obras Civiles (CIROC) (U. Salle)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Sismo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Conocimiento de la Amenaza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9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763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Centro de Investigación Emergencias y Desastres (U. Antioquia Facultad Enfermería)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Ninguno en particular 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Identificación vulnerabilidad y Manejo Post desastre</a:t>
                      </a:r>
                    </a:p>
                  </a:txBody>
                  <a:tcPr/>
                </a:tc>
              </a:tr>
              <a:tr h="5234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Grupo ESTUDIOS DE PREVENCION EN RIESGO SISMICO Y DESASTRES NATURALES DEL PIEDEMONTE LLANERO (Corporación universitaria del Meta)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Sismo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Conocimiento de la Amenaza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2195736" y="46365"/>
            <a:ext cx="6822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b="1" dirty="0">
                <a:solidFill>
                  <a:srgbClr val="B489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CO" b="1" dirty="0" smtClean="0">
                <a:solidFill>
                  <a:srgbClr val="B48900"/>
                </a:solidFill>
                <a:latin typeface="Arial" pitchFamily="34" charset="0"/>
                <a:cs typeface="Arial" pitchFamily="34" charset="0"/>
              </a:rPr>
              <a:t>) Grupos de investigación activos  que desarrollan proyectos en Gestión del Riesgo </a:t>
            </a:r>
            <a:endParaRPr lang="es-CO" b="1" dirty="0">
              <a:solidFill>
                <a:srgbClr val="B489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2 Conector recto"/>
          <p:cNvCxnSpPr/>
          <p:nvPr/>
        </p:nvCxnSpPr>
        <p:spPr>
          <a:xfrm flipH="1">
            <a:off x="2123728" y="692696"/>
            <a:ext cx="6894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8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BAA7F6B24F67D48A8D738929B3153FE" ma:contentTypeVersion="1" ma:contentTypeDescription="Crear nuevo documento." ma:contentTypeScope="" ma:versionID="b57450dd401782a314edf7f8e9d6b4f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fa58ab6bdef439119b64b6b50b7cac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CFB97F5-5247-4A0E-A178-4550C17A026F}"/>
</file>

<file path=customXml/itemProps2.xml><?xml version="1.0" encoding="utf-8"?>
<ds:datastoreItem xmlns:ds="http://schemas.openxmlformats.org/officeDocument/2006/customXml" ds:itemID="{075F3787-BE49-4A6F-B588-82FC0EACA352}"/>
</file>

<file path=customXml/itemProps3.xml><?xml version="1.0" encoding="utf-8"?>
<ds:datastoreItem xmlns:ds="http://schemas.openxmlformats.org/officeDocument/2006/customXml" ds:itemID="{9619F2DA-07BF-4782-9CBD-2843A19129B9}"/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1993</Words>
  <Application>Microsoft Office PowerPoint</Application>
  <PresentationFormat>Presentación en pantalla (4:3)</PresentationFormat>
  <Paragraphs>300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Alberto Granes</dc:creator>
  <cp:lastModifiedBy>Lorena</cp:lastModifiedBy>
  <cp:revision>127</cp:revision>
  <dcterms:created xsi:type="dcterms:W3CDTF">2015-04-06T13:12:29Z</dcterms:created>
  <dcterms:modified xsi:type="dcterms:W3CDTF">2015-06-10T13:23:53Z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0x0101009BAA7F6B24F67D48A8D738929B3153FE</vt:lpwstr>
  </property>
</Properties>
</file>