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8911"/>
            <a:ext cx="4310729" cy="3360852"/>
          </a:xfrm>
        </p:spPr>
        <p:txBody>
          <a:bodyPr/>
          <a:lstStyle/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1576-986B-AC4B-9460-C26C63D015E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67EB-AC45-1944-9D6B-297D895764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c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1576-986B-AC4B-9460-C26C63D015E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67EB-AC45-1944-9D6B-297D89576405}" type="slidenum">
              <a:rPr lang="en-US" smtClean="0"/>
              <a:t>‹Nº›</a:t>
            </a:fld>
            <a:endParaRPr lang="en-US"/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612030" y="2321811"/>
            <a:ext cx="2222971" cy="2757952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3"/>
          </p:nvPr>
        </p:nvSpPr>
        <p:spPr>
          <a:xfrm>
            <a:off x="3611563" y="2366963"/>
            <a:ext cx="4835713" cy="271303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70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1576-986B-AC4B-9460-C26C63D015E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67EB-AC45-1944-9D6B-297D895764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1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86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8363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86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8363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1576-986B-AC4B-9460-C26C63D015E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67EB-AC45-1944-9D6B-297D895764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6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crédi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67318"/>
            <a:ext cx="5486400" cy="36821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964907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1576-986B-AC4B-9460-C26C63D015E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67EB-AC45-1944-9D6B-297D89576405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1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1576-986B-AC4B-9460-C26C63D015E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67EB-AC45-1944-9D6B-297D895764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80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302" y="339934"/>
            <a:ext cx="7051223" cy="2693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9042"/>
            <a:ext cx="8229600" cy="4752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899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41576-986B-AC4B-9460-C26C63D015E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52763" y="6356350"/>
            <a:ext cx="1221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61344" y="6356350"/>
            <a:ext cx="899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B67EB-AC45-1944-9D6B-297D895764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8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3" r:id="rId4"/>
    <p:sldLayoutId id="2147483657" r:id="rId5"/>
    <p:sldLayoutId id="2147483654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CO" sz="4400" b="1" dirty="0"/>
              <a:t>Asignación Presupuestal </a:t>
            </a:r>
            <a:r>
              <a:rPr lang="es-CO" sz="4400" b="1" dirty="0" smtClean="0"/>
              <a:t>Vigencia 2019</a:t>
            </a:r>
            <a:br>
              <a:rPr lang="es-CO" sz="4400" b="1" dirty="0" smtClean="0"/>
            </a:br>
            <a:r>
              <a:rPr lang="es-CO" sz="4400" b="1" dirty="0"/>
              <a:t/>
            </a:r>
            <a:br>
              <a:rPr lang="es-CO" sz="4400" b="1" dirty="0"/>
            </a:br>
            <a:r>
              <a:rPr lang="es-CO" b="1" dirty="0" smtClean="0"/>
              <a:t>Con Modificaciones</a:t>
            </a:r>
            <a:endParaRPr lang="en-US" sz="44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7033846" y="6295292"/>
            <a:ext cx="1863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rgbClr val="002060"/>
                </a:solidFill>
              </a:rPr>
              <a:t>14/08/2019</a:t>
            </a:r>
            <a:endParaRPr lang="es-CO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287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Asignación Presupuestal Vigencia </a:t>
            </a:r>
            <a:r>
              <a:rPr lang="es-CO" dirty="0" smtClean="0"/>
              <a:t>2019</a:t>
            </a:r>
            <a:endParaRPr lang="en-US" dirty="0"/>
          </a:p>
        </p:txBody>
      </p:sp>
      <p:sp>
        <p:nvSpPr>
          <p:cNvPr id="29" name="28 CuadroTexto"/>
          <p:cNvSpPr txBox="1"/>
          <p:nvPr/>
        </p:nvSpPr>
        <p:spPr>
          <a:xfrm>
            <a:off x="152484" y="908720"/>
            <a:ext cx="88120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/>
            <a:r>
              <a:rPr lang="es-CO" sz="1400" dirty="0" smtClean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Decreto 2467 del 28 </a:t>
            </a:r>
            <a:r>
              <a:rPr lang="es-CO" sz="1400" dirty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de Diciembre de </a:t>
            </a:r>
            <a:r>
              <a:rPr lang="es-CO" sz="1400" dirty="0" smtClean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2018, </a:t>
            </a:r>
            <a:r>
              <a:rPr lang="es-CO" sz="1400" dirty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“Por el cual se liquida el Presupuesto General de la Nación para la vigencia fiscal de </a:t>
            </a:r>
            <a:r>
              <a:rPr lang="es-CO" sz="1400" dirty="0" smtClean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2019, </a:t>
            </a:r>
            <a:r>
              <a:rPr lang="es-CO" sz="1400" dirty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se detallan las apropiaciones y se clasifican y definen los gastos</a:t>
            </a:r>
            <a:r>
              <a:rPr lang="es-CO" sz="1400" dirty="0" smtClean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”, incluyendo las adiciones presupuestales efectuadas durante la vigencia:</a:t>
            </a:r>
            <a:endParaRPr lang="es-CO" sz="1400" dirty="0">
              <a:solidFill>
                <a:prstClr val="black"/>
              </a:solidFill>
              <a:latin typeface="Franklin Gothic Book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9" name="38 Llamada rectangular redondeada"/>
          <p:cNvSpPr/>
          <p:nvPr/>
        </p:nvSpPr>
        <p:spPr>
          <a:xfrm>
            <a:off x="2714107" y="2015845"/>
            <a:ext cx="1106259" cy="288032"/>
          </a:xfrm>
          <a:prstGeom prst="wedgeRoundRectCallout">
            <a:avLst/>
          </a:prstGeom>
          <a:solidFill>
            <a:srgbClr val="04547F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$305.493</a:t>
            </a:r>
          </a:p>
        </p:txBody>
      </p:sp>
      <p:sp>
        <p:nvSpPr>
          <p:cNvPr id="40" name="39 Rectángulo"/>
          <p:cNvSpPr/>
          <p:nvPr/>
        </p:nvSpPr>
        <p:spPr>
          <a:xfrm rot="16200000">
            <a:off x="-53159" y="3858536"/>
            <a:ext cx="4647959" cy="43204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Desagregación presupuestal inicial</a:t>
            </a:r>
          </a:p>
        </p:txBody>
      </p:sp>
      <p:sp>
        <p:nvSpPr>
          <p:cNvPr id="41" name="40 Rectángulo"/>
          <p:cNvSpPr/>
          <p:nvPr/>
        </p:nvSpPr>
        <p:spPr>
          <a:xfrm>
            <a:off x="2714108" y="2375884"/>
            <a:ext cx="1106258" cy="3281337"/>
          </a:xfrm>
          <a:prstGeom prst="rect">
            <a:avLst/>
          </a:prstGeom>
          <a:solidFill>
            <a:srgbClr val="213362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0" cap="none" spc="0" normalizeH="0" baseline="0" noProof="0" smtClean="0">
              <a:ln>
                <a:noFill/>
              </a:ln>
              <a:solidFill>
                <a:srgbClr val="213362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42" name="41 Cerrar llave"/>
          <p:cNvSpPr/>
          <p:nvPr/>
        </p:nvSpPr>
        <p:spPr>
          <a:xfrm>
            <a:off x="3910207" y="2375885"/>
            <a:ext cx="144000" cy="3281336"/>
          </a:xfrm>
          <a:prstGeom prst="rightBrace">
            <a:avLst/>
          </a:prstGeom>
          <a:noFill/>
          <a:ln w="9525" cap="flat" cmpd="sng" algn="ctr">
            <a:solidFill>
              <a:srgbClr val="21336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2714108" y="5685678"/>
            <a:ext cx="1106258" cy="338554"/>
          </a:xfrm>
          <a:prstGeom prst="rect">
            <a:avLst/>
          </a:prstGeom>
          <a:solidFill>
            <a:srgbClr val="213362"/>
          </a:solidFill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es-CO" sz="1600" b="1" kern="0" dirty="0" smtClean="0">
                <a:solidFill>
                  <a:srgbClr val="FFFFFF"/>
                </a:solidFill>
                <a:latin typeface="Franklin Gothic Book"/>
              </a:rPr>
              <a:t>$70.896</a:t>
            </a:r>
            <a:endParaRPr lang="es-CO" sz="1600" b="1" kern="0" dirty="0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4076682" y="2261121"/>
            <a:ext cx="1944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s-CO" dirty="0" smtClean="0">
                <a:solidFill>
                  <a:srgbClr val="002060"/>
                </a:solidFill>
                <a:latin typeface="Franklin Gothic Medium"/>
              </a:rPr>
              <a:t>Funcionamiento</a:t>
            </a:r>
          </a:p>
        </p:txBody>
      </p:sp>
      <p:sp>
        <p:nvSpPr>
          <p:cNvPr id="45" name="44 CuadroTexto"/>
          <p:cNvSpPr txBox="1"/>
          <p:nvPr/>
        </p:nvSpPr>
        <p:spPr>
          <a:xfrm>
            <a:off x="4250112" y="5588214"/>
            <a:ext cx="1741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s-CO" dirty="0" smtClean="0">
                <a:solidFill>
                  <a:srgbClr val="002060"/>
                </a:solidFill>
                <a:latin typeface="Franklin Gothic Medium"/>
              </a:rPr>
              <a:t>Inversión</a:t>
            </a:r>
            <a:endParaRPr lang="es-CO" dirty="0">
              <a:solidFill>
                <a:srgbClr val="002060"/>
              </a:solidFill>
              <a:latin typeface="Franklin Gothic Medium"/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4167047" y="2582918"/>
            <a:ext cx="17271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s-CO" sz="1600" b="1" dirty="0" smtClean="0">
                <a:solidFill>
                  <a:srgbClr val="000000"/>
                </a:solidFill>
                <a:latin typeface="Franklin Gothic Medium"/>
              </a:rPr>
              <a:t>$9.394</a:t>
            </a:r>
          </a:p>
          <a:p>
            <a:pPr algn="ctr" defTabSz="914400"/>
            <a:r>
              <a:rPr lang="es-CO" sz="1400" b="1" dirty="0" smtClean="0">
                <a:solidFill>
                  <a:srgbClr val="000000"/>
                </a:solidFill>
                <a:latin typeface="Franklin Gothic Medium"/>
              </a:rPr>
              <a:t>Gastos de Personal</a:t>
            </a:r>
            <a:endParaRPr lang="es-CO" sz="1400" b="1" dirty="0">
              <a:solidFill>
                <a:srgbClr val="000000"/>
              </a:solidFill>
              <a:latin typeface="Franklin Gothic Medium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4155235" y="3144730"/>
            <a:ext cx="18251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s-CO" sz="1600" b="1" dirty="0" smtClean="0">
                <a:solidFill>
                  <a:srgbClr val="000000"/>
                </a:solidFill>
                <a:latin typeface="Franklin Gothic Medium"/>
              </a:rPr>
              <a:t>$3.553</a:t>
            </a:r>
          </a:p>
          <a:p>
            <a:pPr algn="ctr" defTabSz="914400"/>
            <a:r>
              <a:rPr lang="es-CO" sz="1600" b="1" dirty="0" smtClean="0">
                <a:solidFill>
                  <a:srgbClr val="000000"/>
                </a:solidFill>
                <a:latin typeface="Franklin Gothic Medium"/>
              </a:rPr>
              <a:t>Gastos Generales</a:t>
            </a:r>
            <a:endParaRPr lang="es-CO" sz="1600" b="1" dirty="0">
              <a:solidFill>
                <a:srgbClr val="000000"/>
              </a:solidFill>
              <a:latin typeface="Franklin Gothic Medium"/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4208805" y="3792802"/>
            <a:ext cx="1771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s-CO" sz="1600" b="1" dirty="0" smtClean="0">
                <a:solidFill>
                  <a:srgbClr val="000000"/>
                </a:solidFill>
                <a:latin typeface="Franklin Gothic Medium"/>
              </a:rPr>
              <a:t>$221.473 *</a:t>
            </a:r>
          </a:p>
          <a:p>
            <a:pPr algn="ctr" defTabSz="914400"/>
            <a:r>
              <a:rPr lang="es-CO" sz="1600" b="1" dirty="0" smtClean="0">
                <a:solidFill>
                  <a:srgbClr val="000000"/>
                </a:solidFill>
                <a:latin typeface="Franklin Gothic Medium"/>
              </a:rPr>
              <a:t>Transferencias Corrientes</a:t>
            </a:r>
            <a:endParaRPr lang="es-CO" sz="1600" b="1" dirty="0">
              <a:solidFill>
                <a:srgbClr val="000000"/>
              </a:solidFill>
              <a:latin typeface="Franklin Gothic Medium"/>
            </a:endParaRPr>
          </a:p>
        </p:txBody>
      </p:sp>
      <p:sp>
        <p:nvSpPr>
          <p:cNvPr id="49" name="48 Rectángulo redondeado"/>
          <p:cNvSpPr/>
          <p:nvPr/>
        </p:nvSpPr>
        <p:spPr>
          <a:xfrm>
            <a:off x="2467003" y="1820225"/>
            <a:ext cx="3907918" cy="4439566"/>
          </a:xfrm>
          <a:prstGeom prst="roundRect">
            <a:avLst/>
          </a:prstGeom>
          <a:noFill/>
          <a:ln w="6350" cap="flat" cmpd="sng" algn="ctr">
            <a:solidFill>
              <a:srgbClr val="00206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0" cap="none" spc="0" normalizeH="0" baseline="0" noProof="0" smtClean="0">
              <a:ln>
                <a:noFill/>
              </a:ln>
              <a:solidFill>
                <a:srgbClr val="213362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2672249" y="3431034"/>
            <a:ext cx="11481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s-CO" sz="1600" b="1" dirty="0" smtClean="0">
                <a:solidFill>
                  <a:srgbClr val="000000"/>
                </a:solidFill>
                <a:latin typeface="Franklin Gothic Book"/>
              </a:rPr>
              <a:t>$234.596</a:t>
            </a:r>
            <a:endParaRPr lang="es-CO" sz="1400" b="1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43580" y="6362987"/>
            <a:ext cx="6900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/>
            <a:r>
              <a:rPr lang="es-CO" sz="900" dirty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Cifras en millones de pesos.</a:t>
            </a:r>
          </a:p>
          <a:p>
            <a:pPr algn="just" defTabSz="914400"/>
            <a:r>
              <a:rPr lang="es-CO" sz="900" dirty="0" smtClean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* Incluye recursos del programa San Andrés, Providencia y Santa Catalina por valor de $32.100 millones, y los recursos de adiciones presupuestales que se han generado durante la vigencia. Así mismo, incluye valor por $1.307.000.000 que se encuentra en el rubro “</a:t>
            </a:r>
            <a:r>
              <a:rPr lang="es-MX" sz="900" dirty="0" smtClean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A-03-03-01-999 </a:t>
            </a:r>
            <a:r>
              <a:rPr lang="es-MX" sz="900" dirty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“OTRAS TRANSFERENCIAS - DISTRIBUCIÓN PREVIO CONCEPTO </a:t>
            </a:r>
            <a:r>
              <a:rPr lang="es-MX" sz="900" dirty="0" smtClean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DGPPN”.</a:t>
            </a:r>
            <a:endParaRPr lang="es-CO" sz="900" dirty="0">
              <a:solidFill>
                <a:prstClr val="black"/>
              </a:solidFill>
              <a:latin typeface="Franklin Gothic Book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3965453" y="4599110"/>
            <a:ext cx="2236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s-CO" sz="1600" b="1" dirty="0" smtClean="0">
                <a:solidFill>
                  <a:srgbClr val="000000"/>
                </a:solidFill>
                <a:latin typeface="Franklin Gothic Medium"/>
              </a:rPr>
              <a:t>$176</a:t>
            </a:r>
          </a:p>
          <a:p>
            <a:pPr algn="ctr" defTabSz="914400"/>
            <a:r>
              <a:rPr lang="es-CO" sz="1600" b="1" dirty="0" smtClean="0">
                <a:solidFill>
                  <a:srgbClr val="000000"/>
                </a:solidFill>
                <a:latin typeface="Franklin Gothic Medium"/>
              </a:rPr>
              <a:t>Gastos por Tributos, multas</a:t>
            </a:r>
            <a:endParaRPr lang="es-CO" sz="1600" b="1" dirty="0">
              <a:solidFill>
                <a:srgbClr val="000000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134202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Asignación Presupuestal Vigencia </a:t>
            </a:r>
            <a:r>
              <a:rPr lang="es-CO" dirty="0" smtClean="0"/>
              <a:t>2019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152484" y="908720"/>
            <a:ext cx="8812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/>
            <a:r>
              <a:rPr lang="es-CO" sz="1400" dirty="0" smtClean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Decreto 2467 del 28 </a:t>
            </a:r>
            <a:r>
              <a:rPr lang="es-CO" sz="1400" dirty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de Diciembre de </a:t>
            </a:r>
            <a:r>
              <a:rPr lang="es-CO" sz="1400" dirty="0" smtClean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2018, </a:t>
            </a:r>
            <a:r>
              <a:rPr lang="es-CO" sz="1400" dirty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“Por el cual se liquida el Presupuesto General de la Nación para la vigencia fiscal de </a:t>
            </a:r>
            <a:r>
              <a:rPr lang="es-CO" sz="1400" dirty="0" smtClean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2019, </a:t>
            </a:r>
            <a:r>
              <a:rPr lang="es-CO" sz="1400" dirty="0">
                <a:solidFill>
                  <a:prstClr val="black"/>
                </a:solidFill>
                <a:latin typeface="Franklin Gothic Book"/>
                <a:ea typeface="Arial Unicode MS" panose="020B0604020202020204" pitchFamily="34" charset="-128"/>
                <a:cs typeface="Arial Unicode MS" panose="020B0604020202020204" pitchFamily="34" charset="-128"/>
              </a:rPr>
              <a:t>se detallan las apropiaciones y se clasifican y definen los gastos”.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208384"/>
              </p:ext>
            </p:extLst>
          </p:nvPr>
        </p:nvGraphicFramePr>
        <p:xfrm>
          <a:off x="2260124" y="1863305"/>
          <a:ext cx="6512944" cy="3295291"/>
        </p:xfrm>
        <a:graphic>
          <a:graphicData uri="http://schemas.openxmlformats.org/drawingml/2006/table">
            <a:tbl>
              <a:tblPr/>
              <a:tblGrid>
                <a:gridCol w="437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5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0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650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CONCEPTO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4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Valor Aprobado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42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04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FUNCIONAMIENTO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32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de Personal 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</a:t>
                      </a:r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9.394.000.000,00 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32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</a:t>
                      </a:r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Bienes y Servicios 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3.553.000.000,00 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32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</a:t>
                      </a:r>
                      <a:r>
                        <a:rPr lang="es-C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221.473.600.000,00 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09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por tributos, multas, e intereses de mora</a:t>
                      </a:r>
                      <a:endParaRPr lang="es-CO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176.000.000,00 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321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6" marR="4186" marT="4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26057" marR="4186" marT="4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</a:t>
                      </a:r>
                      <a:r>
                        <a:rPr lang="es-CO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234.596.600.000,00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6" marR="4186" marT="418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482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6" marR="4186" marT="4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26057" marR="4186" marT="41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6" marR="4186" marT="41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3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INVERSIÓN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11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Reducción del riesgo de desastres por fenómeno de erosión costera en la ciudad de Cartagena, Ley 1523 de 2012.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50.000.000.000,00 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811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Fortalecimiento de la zona de amenaza volcánica alta – ZAVA del Volcán Galeras, dando cumplimiento a la Sentencia T-269 del 2015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20.896.432.618,00 </a:t>
                      </a:r>
                    </a:p>
                  </a:txBody>
                  <a:tcPr marL="4186" marR="4186" marT="4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047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6" marR="4186" marT="4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6" marR="4186" marT="4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70.896.432.618,00 </a:t>
                      </a:r>
                    </a:p>
                  </a:txBody>
                  <a:tcPr marL="4186" marR="4186" marT="418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1482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6" marR="4186" marT="4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6" marR="4186" marT="4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6" marR="4186" marT="41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476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TOTAL RECURSOS  2019 (Funcionamiento + Inversión) =</a:t>
                      </a:r>
                    </a:p>
                  </a:txBody>
                  <a:tcPr marL="4186" marR="4186" marT="41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</a:t>
                      </a:r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305.493.032.618,00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86" marR="4186" marT="41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11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94" t="8224" r="41185" b="4630"/>
          <a:stretch/>
        </p:blipFill>
        <p:spPr bwMode="auto">
          <a:xfrm>
            <a:off x="406809" y="2717320"/>
            <a:ext cx="1560014" cy="23807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" name="Picture 4" descr="C:\Users\Prof35_Planeacion\Downloads\give-money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871" y="1822907"/>
            <a:ext cx="813619" cy="81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365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Desagregación Inicial</a:t>
            </a:r>
            <a:endParaRPr lang="es-CO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127376"/>
              </p:ext>
            </p:extLst>
          </p:nvPr>
        </p:nvGraphicFramePr>
        <p:xfrm>
          <a:off x="362310" y="1526740"/>
          <a:ext cx="8229599" cy="1724446"/>
        </p:xfrm>
        <a:graphic>
          <a:graphicData uri="http://schemas.openxmlformats.org/drawingml/2006/table">
            <a:tbl>
              <a:tblPr/>
              <a:tblGrid>
                <a:gridCol w="239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2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72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72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21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17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76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210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9366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Tipo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0" i="0" u="none" strike="noStrike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Cuenta / Programa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0" i="0" u="none" strike="noStrike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Subcuenta / Subprograma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0" i="0" u="none" strike="noStrike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Objeto / Proyecto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Ordinal / </a:t>
                      </a:r>
                      <a:r>
                        <a:rPr lang="es-CO" sz="8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Subproy</a:t>
                      </a:r>
                      <a:endParaRPr lang="es-CO" sz="800" b="0" i="0" u="none" strike="noStrike" dirty="0">
                        <a:solidFill>
                          <a:srgbClr val="FFFFFF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0" i="0" u="none" strike="noStrike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SubOrdinal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Identificación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DESCRIPCION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Valor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464"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A-01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GASTOS DE PERSONAL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               </a:t>
                      </a:r>
                      <a:r>
                        <a:rPr lang="es-C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9.394.000.000,00 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464"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A-01-01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PLANTA DE PERSONAL PERMANENTE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               </a:t>
                      </a:r>
                      <a:r>
                        <a:rPr lang="es-C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9.394.000.000,00 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464"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A-01-01-01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SALARIO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               </a:t>
                      </a:r>
                      <a:r>
                        <a:rPr lang="es-C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6.407.000.000,00 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464"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A-01-01-02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CONTRIBUCIONES INHERENTES A LA NÓMINA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               2.210.000.000,00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464"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A-01-01-03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REMUNERACIONES NO CONSTITUTIVAS DE FACTOR SALARIAL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                  </a:t>
                      </a:r>
                      <a:r>
                        <a:rPr lang="es-CO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777.000.000,00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464"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A-01-01-04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OTROS GASTOS DE PERSONAL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                                    -  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177633"/>
              </p:ext>
            </p:extLst>
          </p:nvPr>
        </p:nvGraphicFramePr>
        <p:xfrm>
          <a:off x="362310" y="4414613"/>
          <a:ext cx="8229599" cy="1159054"/>
        </p:xfrm>
        <a:graphic>
          <a:graphicData uri="http://schemas.openxmlformats.org/drawingml/2006/table">
            <a:tbl>
              <a:tblPr/>
              <a:tblGrid>
                <a:gridCol w="239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2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72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72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21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17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76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210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9366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Tipo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0" i="0" u="none" strike="noStrike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Cuenta / Programa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0" i="0" u="none" strike="noStrike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Subcuenta / Subprograma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0" i="0" u="none" strike="noStrike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Objeto / Proyecto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Ordinal / </a:t>
                      </a:r>
                      <a:r>
                        <a:rPr lang="es-CO" sz="8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Subproy</a:t>
                      </a:r>
                      <a:endParaRPr lang="es-CO" sz="800" b="0" i="0" u="none" strike="noStrike" dirty="0">
                        <a:solidFill>
                          <a:srgbClr val="FFFFFF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0" i="0" u="none" strike="noStrike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SubOrdinal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Identificación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DESCRIPCION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Valor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464"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A-02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ADQUISICIÓN DE BIENES  Y SERVICIOS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                   3.553.000.000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464"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A-02-01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ADQUISICIÓN DE ACTIVOS NO FINANCIEROS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                  387.000.000,00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464"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A-02-02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ADQUISICIONES DIFERENTES DE ACTIVOS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               3.166.000.000,05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1906438" y="1026543"/>
            <a:ext cx="4977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 smtClean="0">
                <a:solidFill>
                  <a:srgbClr val="002060"/>
                </a:solidFill>
              </a:rPr>
              <a:t>GASTOS DE PERSONAL</a:t>
            </a:r>
            <a:endParaRPr lang="es-CO" sz="1600" b="1" dirty="0">
              <a:solidFill>
                <a:srgbClr val="00206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188233" y="3913517"/>
            <a:ext cx="4977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 smtClean="0">
                <a:solidFill>
                  <a:srgbClr val="002060"/>
                </a:solidFill>
              </a:rPr>
              <a:t>ADQUISICIÓN DE </a:t>
            </a:r>
            <a:r>
              <a:rPr lang="es-CO" sz="1600" b="1" dirty="0">
                <a:solidFill>
                  <a:srgbClr val="002060"/>
                </a:solidFill>
              </a:rPr>
              <a:t>B</a:t>
            </a:r>
            <a:r>
              <a:rPr lang="es-CO" sz="1600" b="1" dirty="0" smtClean="0">
                <a:solidFill>
                  <a:srgbClr val="002060"/>
                </a:solidFill>
              </a:rPr>
              <a:t>IENES Y SERVICIOS</a:t>
            </a:r>
            <a:endParaRPr lang="es-CO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852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Desagregación Inicial</a:t>
            </a:r>
            <a:endParaRPr lang="es-CO" dirty="0"/>
          </a:p>
        </p:txBody>
      </p:sp>
      <p:sp>
        <p:nvSpPr>
          <p:cNvPr id="8" name="7 CuadroTexto"/>
          <p:cNvSpPr txBox="1"/>
          <p:nvPr/>
        </p:nvSpPr>
        <p:spPr>
          <a:xfrm>
            <a:off x="2119221" y="1409356"/>
            <a:ext cx="4977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 smtClean="0">
                <a:solidFill>
                  <a:srgbClr val="002060"/>
                </a:solidFill>
              </a:rPr>
              <a:t>TRANSFERENCIAS</a:t>
            </a:r>
            <a:endParaRPr lang="es-CO" sz="16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263648"/>
              </p:ext>
            </p:extLst>
          </p:nvPr>
        </p:nvGraphicFramePr>
        <p:xfrm>
          <a:off x="358102" y="1891308"/>
          <a:ext cx="8499677" cy="3671507"/>
        </p:xfrm>
        <a:graphic>
          <a:graphicData uri="http://schemas.openxmlformats.org/drawingml/2006/table">
            <a:tbl>
              <a:tblPr firstRow="1" firstCol="1" bandRow="1"/>
              <a:tblGrid>
                <a:gridCol w="337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89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89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4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6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972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645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FFFFFF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Tipo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FFFFFF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Cuenta / Programa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FFFFFF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Subcuenta / Subprograma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FFFFFF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Objeto / Proyecto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FFFFFF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Ordinal / Subproy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 err="1">
                          <a:solidFill>
                            <a:srgbClr val="FFFFFF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SubOrdinal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FFFFFF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Item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FFFFFF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Identificación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DESCRIPCION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b="1">
                          <a:solidFill>
                            <a:srgbClr val="FFFFFF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 Valor 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03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A-03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TRANSFERENCIAS CORRIENTES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             </a:t>
                      </a:r>
                      <a:r>
                        <a:rPr lang="es-CO" sz="8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221.473.600.000,00 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03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03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A-03-03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 ENTIDADES DEL GOBIERNO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             </a:t>
                      </a:r>
                      <a:r>
                        <a:rPr lang="es-CO" sz="8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221.163.600.000,00 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03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03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01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A-03-03-01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 ÓRGANOS DEL PGN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               1.307.000.000,00 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03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03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04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A-03-03-04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 OTRAS ENTIDADES DEL GOBIERNO GENERAL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219.856.600.000,00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03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03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04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013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A-03-03-04-013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ATENCION DE DESASTRES Y EMERGENCIAS EN EL TERRITORIO NACIONAL -FONDO NACIONAL DE GESTION DEL RIEGO DE DESASTRES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219.856.600.000,00 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10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RECURSOS CORRIENTES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             </a:t>
                      </a:r>
                      <a:r>
                        <a:rPr lang="es-CO" sz="8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187.756.600.000,00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14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PRESTAMOS DESTINACIÓN</a:t>
                      </a:r>
                      <a:b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</a:br>
                      <a: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ESPECIFICA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             32.100.000.000,00 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</a:t>
                      </a:r>
                      <a:endParaRPr lang="es-CO" sz="800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03</a:t>
                      </a:r>
                      <a:endParaRPr lang="es-CO" sz="800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04</a:t>
                      </a:r>
                      <a:endParaRPr lang="es-CO" sz="800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800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800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800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800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800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PRESTACIONES SOCIALES</a:t>
                      </a:r>
                      <a:endParaRPr lang="es-CO" sz="800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46.000.000,00</a:t>
                      </a:r>
                      <a:endParaRPr lang="es-CO" sz="800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9255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</a:t>
                      </a:r>
                      <a:endParaRPr lang="es-CO" sz="800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03</a:t>
                      </a:r>
                      <a:endParaRPr lang="es-CO" sz="800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04</a:t>
                      </a:r>
                      <a:endParaRPr lang="es-CO" sz="800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02</a:t>
                      </a:r>
                      <a:endParaRPr lang="es-CO" sz="800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800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800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800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800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PRESTACIONES SOCIALES RELACIONADAS CON EL EMPLEO</a:t>
                      </a:r>
                      <a:endParaRPr lang="es-CO" sz="800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/>
                          <a:ea typeface="Times New Roman"/>
                          <a:cs typeface="Times New Roman"/>
                        </a:rPr>
                        <a:t>46.000.000,00</a:t>
                      </a:r>
                      <a:endParaRPr kumimoji="0" lang="es-CO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768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</a:t>
                      </a:r>
                      <a:endParaRPr lang="es-CO" sz="800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03</a:t>
                      </a:r>
                      <a:endParaRPr lang="es-CO" sz="800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04</a:t>
                      </a:r>
                      <a:endParaRPr lang="es-CO" sz="800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02</a:t>
                      </a:r>
                      <a:endParaRPr lang="es-CO" sz="800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12</a:t>
                      </a:r>
                      <a:endParaRPr lang="es-CO" sz="800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800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800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800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INCAPACIDADES Y LICENCIAS DE MATERNIDAD Y PATERNIDAD (NO DE PENSIONES)</a:t>
                      </a:r>
                      <a:endParaRPr lang="es-CO" sz="800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/>
                          <a:ea typeface="Times New Roman"/>
                          <a:cs typeface="Times New Roman"/>
                        </a:rPr>
                        <a:t>46.000.000,00</a:t>
                      </a:r>
                      <a:endParaRPr kumimoji="0" lang="es-CO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7197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03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10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A-03-10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SENTENCIAS Y CONCILIACIONES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                 264.000.000,00 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03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10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01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A-03-10-01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FALLOS NACIONALES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                 264.000.000,00 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03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10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01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001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A-03-10-01-001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SENTENCIAS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                 132.000.000,00 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03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10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01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002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A-03-10-01-002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CONCILIACIONES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                 132.000.000,00 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901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Desagregación Inicial</a:t>
            </a:r>
            <a:endParaRPr lang="es-CO" dirty="0"/>
          </a:p>
        </p:txBody>
      </p:sp>
      <p:sp>
        <p:nvSpPr>
          <p:cNvPr id="8" name="7 CuadroTexto"/>
          <p:cNvSpPr txBox="1"/>
          <p:nvPr/>
        </p:nvSpPr>
        <p:spPr>
          <a:xfrm>
            <a:off x="1440612" y="857266"/>
            <a:ext cx="6564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 smtClean="0">
                <a:solidFill>
                  <a:srgbClr val="002060"/>
                </a:solidFill>
              </a:rPr>
              <a:t>GASTOS POR TRIBUTOS, MULTAS, SANCIONES E INTERESES DE MORA:</a:t>
            </a:r>
            <a:endParaRPr lang="es-CO" sz="1600" b="1" dirty="0">
              <a:solidFill>
                <a:srgbClr val="00206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127848" y="3865015"/>
            <a:ext cx="4977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 smtClean="0">
                <a:solidFill>
                  <a:srgbClr val="002060"/>
                </a:solidFill>
              </a:rPr>
              <a:t>INVERSIÓN</a:t>
            </a:r>
            <a:endParaRPr lang="es-CO" sz="16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892320"/>
              </p:ext>
            </p:extLst>
          </p:nvPr>
        </p:nvGraphicFramePr>
        <p:xfrm>
          <a:off x="506301" y="1360545"/>
          <a:ext cx="8059729" cy="1986130"/>
        </p:xfrm>
        <a:graphic>
          <a:graphicData uri="http://schemas.openxmlformats.org/drawingml/2006/table">
            <a:tbl>
              <a:tblPr firstRow="1" firstCol="1" bandRow="1"/>
              <a:tblGrid>
                <a:gridCol w="337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0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1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05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59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623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128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FFFFFF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Tipo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FFFFFF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Cuenta / Programa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FFFFFF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Subcuenta / Subprograma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FFFFFF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Objeto / Proyecto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FFFFFF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Ordinal / </a:t>
                      </a:r>
                      <a:r>
                        <a:rPr lang="es-CO" sz="800" dirty="0" err="1">
                          <a:solidFill>
                            <a:srgbClr val="FFFFFF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Subproy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FFFFFF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SubOrdinal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FFFFFF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Item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FFFFFF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Identificación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DESCRIPCION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b="1">
                          <a:solidFill>
                            <a:srgbClr val="FFFFFF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 Valor 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08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A-08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GASTOS POR TRIBUTOS, MULTAS, SANCIONES E INTERESES DE MORA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                 176.000.000,00 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08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01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A-08-01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IMPUESTOS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 7.000.000,00 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08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01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02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A-08-01-02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IMPUESTOS TERRITORIALES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 7.000.000,00 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08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01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02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006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A-08-01-02-006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IMPUESTO SOBRE VEHÍCULOS AUTOMOTORES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                     7.000.000,00 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08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04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A-08-04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CONTRIBUCIONES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                 </a:t>
                      </a:r>
                      <a:r>
                        <a:rPr lang="es-CO" sz="8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169.000.000,00 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6C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08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04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01</a:t>
                      </a:r>
                      <a:endParaRPr lang="es-CO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CUOTA DE FISCALIZACIÓN Y AUDITAJE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            169.000.000,00 </a:t>
                      </a: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>
                        <a:effectLst/>
                        <a:latin typeface="Calibri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155" y="4203569"/>
            <a:ext cx="6092825" cy="193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775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BAA7F6B24F67D48A8D738929B3153FE" ma:contentTypeVersion="1" ma:contentTypeDescription="Crear nuevo documento." ma:contentTypeScope="" ma:versionID="b57450dd401782a314edf7f8e9d6b4f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fa58ab6bdef439119b64b6b50b7cac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E50CB35-7FFA-40BE-B6DE-C3DE4BF53D03}"/>
</file>

<file path=customXml/itemProps2.xml><?xml version="1.0" encoding="utf-8"?>
<ds:datastoreItem xmlns:ds="http://schemas.openxmlformats.org/officeDocument/2006/customXml" ds:itemID="{D1B350E8-F292-40D0-B7CE-7210A3A17417}"/>
</file>

<file path=customXml/itemProps3.xml><?xml version="1.0" encoding="utf-8"?>
<ds:datastoreItem xmlns:ds="http://schemas.openxmlformats.org/officeDocument/2006/customXml" ds:itemID="{DE1E1ECB-A3F5-4D41-AB81-BDC548DBAAC1}"/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701</Words>
  <Application>Microsoft Office PowerPoint</Application>
  <PresentationFormat>Presentación en pantalla (4:3)</PresentationFormat>
  <Paragraphs>338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Arial Narrow</vt:lpstr>
      <vt:lpstr>Arial Unicode MS</vt:lpstr>
      <vt:lpstr>Calibri</vt:lpstr>
      <vt:lpstr>Franklin Gothic Book</vt:lpstr>
      <vt:lpstr>Franklin Gothic Medium</vt:lpstr>
      <vt:lpstr>Times New Roman</vt:lpstr>
      <vt:lpstr>Office Theme</vt:lpstr>
      <vt:lpstr>Asignación Presupuestal Vigencia 2019  Con Modificaciones</vt:lpstr>
      <vt:lpstr>Asignación Presupuestal Vigencia 2019</vt:lpstr>
      <vt:lpstr>Asignación Presupuestal Vigencia 2019</vt:lpstr>
      <vt:lpstr>Desagregación Inicial</vt:lpstr>
      <vt:lpstr>Desagregación Inicial</vt:lpstr>
      <vt:lpstr>Desagregación Inicial</vt:lpstr>
    </vt:vector>
  </TitlesOfParts>
  <Company>Apple España 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OAC</dc:creator>
  <cp:lastModifiedBy>Yanizza Lozano</cp:lastModifiedBy>
  <cp:revision>16</cp:revision>
  <dcterms:created xsi:type="dcterms:W3CDTF">2018-12-10T19:49:10Z</dcterms:created>
  <dcterms:modified xsi:type="dcterms:W3CDTF">2019-08-23T14:44:08Z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0x0101009BAA7F6B24F67D48A8D738929B3153FE</vt:lpwstr>
  </property>
</Properties>
</file>