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notesSlides/notesSlide6.xml" ContentType="application/vnd.openxmlformats-officedocument.presentationml.notesSlide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5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1.xml" ContentType="application/vnd.openxmlformats-officedocument.presentationml.notesSlide+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7010400" cy="92964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1CAFD2CA-010D-4DC8-AEA3-EB216A0B8243}">
  <a:tblStyle styleId="{1CAFD2CA-010D-4DC8-AEA3-EB216A0B8243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94" d="100"/>
          <a:sy n="94" d="100"/>
        </p:scale>
        <p:origin x="-1284" y="-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customXml" Target="../customXml/item3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3038475" cy="4651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970338" y="0"/>
            <a:ext cx="3038475" cy="4651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829675"/>
            <a:ext cx="3038475" cy="4651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‹Nº›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89684855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>
            <a:spLocks noGrp="1"/>
          </p:cNvSpPr>
          <p:nvPr>
            <p:ph type="body" idx="1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8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2:notes"/>
          <p:cNvSpPr txBox="1">
            <a:spLocks noGrp="1"/>
          </p:cNvSpPr>
          <p:nvPr>
            <p:ph type="body" idx="1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98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3:notes"/>
          <p:cNvSpPr txBox="1">
            <a:spLocks noGrp="1"/>
          </p:cNvSpPr>
          <p:nvPr>
            <p:ph type="body" idx="1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9" name="Google Shape;109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4:notes"/>
          <p:cNvSpPr txBox="1">
            <a:spLocks noGrp="1"/>
          </p:cNvSpPr>
          <p:nvPr>
            <p:ph type="body" idx="1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1" name="Google Shape;121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3" name="Google Shape;133;p5:notes"/>
          <p:cNvSpPr txBox="1">
            <a:spLocks noGrp="1"/>
          </p:cNvSpPr>
          <p:nvPr>
            <p:ph type="body" idx="1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4" name="Google Shape;134;p5:notes"/>
          <p:cNvSpPr txBox="1">
            <a:spLocks noGrp="1"/>
          </p:cNvSpPr>
          <p:nvPr>
            <p:ph type="sldNum" idx="12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t>5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6:notes"/>
          <p:cNvSpPr txBox="1">
            <a:spLocks noGrp="1"/>
          </p:cNvSpPr>
          <p:nvPr>
            <p:ph type="body" idx="1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6" name="Google Shape;146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a de título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texto vertical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1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vertical y texto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2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objetos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cabezado de sección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4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os objetos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6" name="Google Shape;36;p5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ció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6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6" name="Google Shape;46;p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ólo el título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 blanco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ido con título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2" name="Google Shape;62;p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n con título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Google Shape;68;p10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9" name="Google Shape;69;p1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3"/>
          <p:cNvSpPr txBox="1">
            <a:spLocks noGrp="1"/>
          </p:cNvSpPr>
          <p:nvPr>
            <p:ph type="ctrTitle"/>
          </p:nvPr>
        </p:nvSpPr>
        <p:spPr>
          <a:xfrm>
            <a:off x="472035" y="1988840"/>
            <a:ext cx="7772400" cy="25925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r>
              <a:rPr lang="es-AR">
                <a:latin typeface="Arial"/>
                <a:ea typeface="Arial"/>
                <a:cs typeface="Arial"/>
                <a:sym typeface="Arial"/>
              </a:rPr>
              <a:t>Intercambio de experiencias de Investigación sobre el Fenómeno </a:t>
            </a:r>
            <a:r>
              <a:rPr lang="es-AR" b="1">
                <a:latin typeface="Arial"/>
                <a:ea typeface="Arial"/>
                <a:cs typeface="Arial"/>
                <a:sym typeface="Arial"/>
              </a:rPr>
              <a:t>Tsunami</a:t>
            </a:r>
            <a:r>
              <a:rPr lang="es-AR">
                <a:latin typeface="Arial"/>
                <a:ea typeface="Arial"/>
                <a:cs typeface="Arial"/>
                <a:sym typeface="Arial"/>
              </a:rPr>
              <a:t>.</a:t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9" name="Google Shape;89;p13"/>
          <p:cNvSpPr txBox="1"/>
          <p:nvPr/>
        </p:nvSpPr>
        <p:spPr>
          <a:xfrm>
            <a:off x="3491880" y="4581376"/>
            <a:ext cx="5400675" cy="43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lang="es-AR"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28 de marzo 2019</a:t>
            </a:r>
            <a:endParaRPr sz="20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0" name="Google Shape;90;p13" descr="Resultado de imagen para minminas"/>
          <p:cNvSpPr/>
          <p:nvPr/>
        </p:nvSpPr>
        <p:spPr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Google Shape;91;p13" descr="Resultado de imagen para epm"/>
          <p:cNvSpPr/>
          <p:nvPr/>
        </p:nvSpPr>
        <p:spPr>
          <a:xfrm>
            <a:off x="307975" y="7937"/>
            <a:ext cx="304800" cy="304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92" name="Google Shape;92;p13" descr="https://repositorio.gestiondelriesgo.gov.co/bitstream/handle/20.500.11762/27696/Firma_UNGRD.png?sequence=3&amp;isAllowed=y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7504" y="152058"/>
            <a:ext cx="3777615" cy="468630"/>
          </a:xfrm>
          <a:prstGeom prst="rect">
            <a:avLst/>
          </a:prstGeom>
          <a:noFill/>
          <a:ln>
            <a:noFill/>
          </a:ln>
        </p:spPr>
      </p:pic>
      <p:sp>
        <p:nvSpPr>
          <p:cNvPr id="93" name="Google Shape;93;p13" descr="Resultado de imagen para logo min vivienda"/>
          <p:cNvSpPr/>
          <p:nvPr/>
        </p:nvSpPr>
        <p:spPr>
          <a:xfrm>
            <a:off x="460375" y="160337"/>
            <a:ext cx="304800" cy="304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Google Shape;94;p13" descr="Resultado de imagen para logo min vivienda"/>
          <p:cNvSpPr/>
          <p:nvPr/>
        </p:nvSpPr>
        <p:spPr>
          <a:xfrm>
            <a:off x="612775" y="312737"/>
            <a:ext cx="304800" cy="304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95" name="Google Shape;95;p1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65174" y="4797276"/>
            <a:ext cx="2870721" cy="165606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4"/>
          <p:cNvSpPr txBox="1">
            <a:spLocks noGrp="1"/>
          </p:cNvSpPr>
          <p:nvPr>
            <p:ph type="ctrTitle"/>
          </p:nvPr>
        </p:nvSpPr>
        <p:spPr>
          <a:xfrm>
            <a:off x="472035" y="836712"/>
            <a:ext cx="7772400" cy="56886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</a:pPr>
            <a:r>
              <a:rPr lang="es-AR" sz="3600" b="1"/>
              <a:t/>
            </a:r>
            <a:br>
              <a:rPr lang="es-AR" sz="3600" b="1"/>
            </a:br>
            <a:r>
              <a:rPr lang="es-AR" sz="3600" b="1"/>
              <a:t/>
            </a:r>
            <a:br>
              <a:rPr lang="es-AR" sz="3600" b="1"/>
            </a:br>
            <a:r>
              <a:rPr lang="es-AR" sz="3600" b="1"/>
              <a:t/>
            </a:r>
            <a:br>
              <a:rPr lang="es-AR" sz="3600" b="1"/>
            </a:br>
            <a:r>
              <a:rPr lang="es-AR" sz="3600" b="1"/>
              <a:t>Objetivo: Socializar las investigaciones sobre el  fenómeno Tsunami, realizadas por universidades y entidades  del orden nacional, con el fin de identificar nuevas  líneas de investigación relevantes sobre esta temática.</a:t>
            </a:r>
            <a:br>
              <a:rPr lang="es-AR" sz="3600" b="1"/>
            </a:br>
            <a:r>
              <a:rPr lang="es-AR" sz="3600" b="1"/>
              <a:t/>
            </a:r>
            <a:br>
              <a:rPr lang="es-AR" sz="3600" b="1"/>
            </a:br>
            <a:r>
              <a:rPr lang="es-AR" sz="3959"/>
              <a:t/>
            </a:r>
            <a:br>
              <a:rPr lang="es-AR" sz="3959"/>
            </a:br>
            <a:endParaRPr sz="3959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1" name="Google Shape;101;p14"/>
          <p:cNvSpPr txBox="1"/>
          <p:nvPr/>
        </p:nvSpPr>
        <p:spPr>
          <a:xfrm>
            <a:off x="3491880" y="4581376"/>
            <a:ext cx="5400675" cy="43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 sz="2000" b="1">
              <a:solidFill>
                <a:srgbClr val="21336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2" name="Google Shape;102;p14" descr="Resultado de imagen para minminas"/>
          <p:cNvSpPr/>
          <p:nvPr/>
        </p:nvSpPr>
        <p:spPr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3" name="Google Shape;103;p14" descr="Resultado de imagen para epm"/>
          <p:cNvSpPr/>
          <p:nvPr/>
        </p:nvSpPr>
        <p:spPr>
          <a:xfrm>
            <a:off x="307975" y="7937"/>
            <a:ext cx="304800" cy="304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04" name="Google Shape;104;p14" descr="https://repositorio.gestiondelriesgo.gov.co/bitstream/handle/20.500.11762/27696/Firma_UNGRD.png?sequence=3&amp;isAllowed=y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7504" y="152058"/>
            <a:ext cx="3777615" cy="468630"/>
          </a:xfrm>
          <a:prstGeom prst="rect">
            <a:avLst/>
          </a:prstGeom>
          <a:noFill/>
          <a:ln>
            <a:noFill/>
          </a:ln>
        </p:spPr>
      </p:pic>
      <p:sp>
        <p:nvSpPr>
          <p:cNvPr id="105" name="Google Shape;105;p14" descr="Resultado de imagen para logo min vivienda"/>
          <p:cNvSpPr/>
          <p:nvPr/>
        </p:nvSpPr>
        <p:spPr>
          <a:xfrm>
            <a:off x="460375" y="160337"/>
            <a:ext cx="304800" cy="304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6" name="Google Shape;106;p14" descr="Resultado de imagen para logo min vivienda"/>
          <p:cNvSpPr/>
          <p:nvPr/>
        </p:nvSpPr>
        <p:spPr>
          <a:xfrm>
            <a:off x="612775" y="312737"/>
            <a:ext cx="304800" cy="304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15"/>
          <p:cNvSpPr txBox="1">
            <a:spLocks noGrp="1"/>
          </p:cNvSpPr>
          <p:nvPr>
            <p:ph type="ctrTitle"/>
          </p:nvPr>
        </p:nvSpPr>
        <p:spPr>
          <a:xfrm>
            <a:off x="472035" y="836712"/>
            <a:ext cx="7772400" cy="56886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</a:pPr>
            <a:r>
              <a:rPr lang="es-AR" sz="4000" b="1"/>
              <a:t/>
            </a:r>
            <a:br>
              <a:rPr lang="es-AR" sz="4000" b="1"/>
            </a:br>
            <a:r>
              <a:rPr lang="es-AR" sz="4000" b="1"/>
              <a:t/>
            </a:r>
            <a:br>
              <a:rPr lang="es-AR" sz="4000" b="1"/>
            </a:br>
            <a:r>
              <a:rPr lang="es-AR" sz="4000" b="1"/>
              <a:t/>
            </a:r>
            <a:br>
              <a:rPr lang="es-AR" sz="4000" b="1"/>
            </a:br>
            <a:r>
              <a:rPr lang="es-AR"/>
              <a:t/>
            </a:r>
            <a:br>
              <a:rPr lang="es-AR"/>
            </a:br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2" name="Google Shape;112;p15"/>
          <p:cNvSpPr txBox="1"/>
          <p:nvPr/>
        </p:nvSpPr>
        <p:spPr>
          <a:xfrm>
            <a:off x="3491880" y="4581376"/>
            <a:ext cx="5400675" cy="43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 sz="2000" b="1">
              <a:solidFill>
                <a:srgbClr val="21336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3" name="Google Shape;113;p15" descr="Resultado de imagen para minminas"/>
          <p:cNvSpPr/>
          <p:nvPr/>
        </p:nvSpPr>
        <p:spPr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4" name="Google Shape;114;p15" descr="Resultado de imagen para epm"/>
          <p:cNvSpPr/>
          <p:nvPr/>
        </p:nvSpPr>
        <p:spPr>
          <a:xfrm>
            <a:off x="307975" y="7937"/>
            <a:ext cx="304800" cy="304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15" name="Google Shape;115;p15" descr="https://repositorio.gestiondelriesgo.gov.co/bitstream/handle/20.500.11762/27696/Firma_UNGRD.png?sequence=3&amp;isAllowed=y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7504" y="152058"/>
            <a:ext cx="3777615" cy="468630"/>
          </a:xfrm>
          <a:prstGeom prst="rect">
            <a:avLst/>
          </a:prstGeom>
          <a:noFill/>
          <a:ln>
            <a:noFill/>
          </a:ln>
        </p:spPr>
      </p:pic>
      <p:sp>
        <p:nvSpPr>
          <p:cNvPr id="116" name="Google Shape;116;p15" descr="Resultado de imagen para logo min vivienda"/>
          <p:cNvSpPr/>
          <p:nvPr/>
        </p:nvSpPr>
        <p:spPr>
          <a:xfrm>
            <a:off x="460375" y="160337"/>
            <a:ext cx="304800" cy="304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7" name="Google Shape;117;p15" descr="Resultado de imagen para logo min vivienda"/>
          <p:cNvSpPr/>
          <p:nvPr/>
        </p:nvSpPr>
        <p:spPr>
          <a:xfrm>
            <a:off x="612775" y="312737"/>
            <a:ext cx="304800" cy="304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118" name="Google Shape;118;p15"/>
          <p:cNvGraphicFramePr/>
          <p:nvPr/>
        </p:nvGraphicFramePr>
        <p:xfrm>
          <a:off x="765176" y="1124744"/>
          <a:ext cx="7047650" cy="4875423"/>
        </p:xfrm>
        <a:graphic>
          <a:graphicData uri="http://schemas.openxmlformats.org/drawingml/2006/table">
            <a:tbl>
              <a:tblPr>
                <a:noFill/>
                <a:tableStyleId>{1CAFD2CA-010D-4DC8-AEA3-EB216A0B8243}</a:tableStyleId>
              </a:tblPr>
              <a:tblGrid>
                <a:gridCol w="1862600"/>
                <a:gridCol w="5185050"/>
              </a:tblGrid>
              <a:tr h="2599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200" b="1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AGENDA</a:t>
                      </a:r>
                      <a:endParaRPr sz="12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8575" marR="68575" marT="0" marB="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9B074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9B074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200" b="1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TEMA</a:t>
                      </a:r>
                      <a:endParaRPr sz="12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8575" marR="68575" marT="0" marB="0" anchor="ctr">
                    <a:lnL w="12700" cap="flat" cmpd="sng">
                      <a:solidFill>
                        <a:srgbClr val="F9B074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9B074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DD6EE"/>
                    </a:solidFill>
                  </a:tcPr>
                </a:tc>
              </a:tr>
              <a:tr h="2235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200" b="1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7:30 – 8:00 a.m.</a:t>
                      </a:r>
                      <a:endParaRPr sz="1200" b="1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8575" marR="68575" marT="0" marB="0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9B074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9B074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9B074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200" b="1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Registro de Ponentes y Asistentes.</a:t>
                      </a:r>
                      <a:endParaRPr sz="1200" b="1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8575" marR="68575" marT="0" marB="0">
                    <a:lnL w="12700" cap="flat" cmpd="sng">
                      <a:solidFill>
                        <a:srgbClr val="F9B074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9B074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9B074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EEAF6"/>
                    </a:solidFill>
                  </a:tcPr>
                </a:tc>
              </a:tr>
              <a:tr h="4338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200" b="1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8:00 - 8:10 a.m.</a:t>
                      </a:r>
                      <a:endParaRPr sz="1200" b="1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8575" marR="68575" marT="0" marB="0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9B074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9B074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9B074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CC2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200" b="1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Saludo de bienvenida Subdirectora Conocimiento del Riesgo. Msc. Lina Dorado González.</a:t>
                      </a:r>
                      <a:endParaRPr sz="1200" b="1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8575" marR="68575" marT="0" marB="0">
                    <a:lnL w="12700" cap="flat" cmpd="sng">
                      <a:solidFill>
                        <a:srgbClr val="F9B074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9B074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9B074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CC2E5"/>
                    </a:solidFill>
                  </a:tcPr>
                </a:tc>
              </a:tr>
              <a:tr h="6574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200" b="1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8:10 - 8:35 a.m. </a:t>
                      </a:r>
                      <a:endParaRPr sz="1200" b="1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200" b="1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 </a:t>
                      </a:r>
                      <a:endParaRPr sz="1200" b="1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8575" marR="68575" marT="0" marB="0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9B074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9B074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9B074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200" b="1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“Monitoreo sismológico, estudios de la fuente sísmica, escenarios de sismo y modelamiento de tsunami en Colombia”.  </a:t>
                      </a:r>
                      <a:endParaRPr sz="1200" b="1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200" b="1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Dr. Esteban Poveda, Servicio Geológico Colombiano. </a:t>
                      </a:r>
                      <a:endParaRPr sz="1200" b="1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8575" marR="68575" marT="0" marB="0">
                    <a:lnL w="12700" cap="flat" cmpd="sng">
                      <a:solidFill>
                        <a:srgbClr val="F9B074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9B074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9B074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EEAF6"/>
                    </a:solidFill>
                  </a:tcPr>
                </a:tc>
              </a:tr>
              <a:tr h="2235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200" b="1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8:35-8:45 a.m.</a:t>
                      </a:r>
                      <a:endParaRPr sz="1200" b="1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8575" marR="68575" marT="0" marB="0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9B074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9B074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9B074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200" b="1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Preguntas</a:t>
                      </a:r>
                      <a:endParaRPr sz="1200" b="1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8575" marR="68575" marT="0" marB="0">
                    <a:lnL w="12700" cap="flat" cmpd="sng">
                      <a:solidFill>
                        <a:srgbClr val="F9B074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9B074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9B074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EEAF6"/>
                    </a:solidFill>
                  </a:tcPr>
                </a:tc>
              </a:tr>
              <a:tr h="6707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200" b="1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8:45- 9:10 a.m.</a:t>
                      </a:r>
                      <a:endParaRPr sz="1200" b="1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8575" marR="68575" marT="0" marB="0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9B074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9B074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9B074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200" b="1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“Recientes avances en la evaluación de la amenaza por tsunami en Colombia”.  </a:t>
                      </a:r>
                      <a:endParaRPr sz="1200" b="1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200" b="1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Ing. Ronald Sánchez, investigador Dirección General Marítima. </a:t>
                      </a:r>
                      <a:endParaRPr sz="1200" b="1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8575" marR="68575" marT="0" marB="0">
                    <a:lnL w="12700" cap="flat" cmpd="sng">
                      <a:solidFill>
                        <a:srgbClr val="F9B074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9B074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9B074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DD6EE"/>
                    </a:solidFill>
                  </a:tcPr>
                </a:tc>
              </a:tr>
              <a:tr h="2235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200" b="1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9:10 -9:20 a.m.</a:t>
                      </a:r>
                      <a:endParaRPr sz="1200" b="1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8575" marR="68575" marT="0" marB="0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9B074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9B074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9B074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200" b="1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Preguntas</a:t>
                      </a:r>
                      <a:endParaRPr sz="1200" b="1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8575" marR="68575" marT="0" marB="0">
                    <a:lnL w="12700" cap="flat" cmpd="sng">
                      <a:solidFill>
                        <a:srgbClr val="F9B074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9B074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9B074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DD6EE"/>
                    </a:solidFill>
                  </a:tcPr>
                </a:tc>
              </a:tr>
              <a:tr h="6707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200" b="1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9:20-9:45 a.m.</a:t>
                      </a:r>
                      <a:endParaRPr sz="1200" b="1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8575" marR="68575" marT="0" marB="0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9B074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9B074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9B074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200" b="1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“Avances en la evaluación de la vulnerabilidad física de la Costa Pacífica Colombiana ante eventos de tsunami”. </a:t>
                      </a:r>
                      <a:endParaRPr sz="1200" b="1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200" b="1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Dr Juan Manuel Lizarazo. Universidad Nacional de Colombia. </a:t>
                      </a:r>
                      <a:endParaRPr sz="1200" b="1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8575" marR="68575" marT="0" marB="0">
                    <a:lnL w="12700" cap="flat" cmpd="sng">
                      <a:solidFill>
                        <a:srgbClr val="F9B074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9B074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9B074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DD6EE"/>
                    </a:solidFill>
                  </a:tcPr>
                </a:tc>
              </a:tr>
              <a:tr h="2235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200" b="1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9:45-9:55 a.m.</a:t>
                      </a:r>
                      <a:endParaRPr sz="1200" b="1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8575" marR="68575" marT="0" marB="0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9B074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9B074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9B074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200" b="1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Preguntas</a:t>
                      </a:r>
                      <a:endParaRPr sz="1200" b="1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8575" marR="68575" marT="0" marB="0">
                    <a:lnL w="12700" cap="flat" cmpd="sng">
                      <a:solidFill>
                        <a:srgbClr val="F9B074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9B074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9B074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DD6EE"/>
                    </a:solidFill>
                  </a:tcPr>
                </a:tc>
              </a:tr>
              <a:tr h="6707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200" b="1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9:55- 10:20 a.m.</a:t>
                      </a:r>
                      <a:endParaRPr sz="1200" b="1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8575" marR="68575" marT="0" marB="0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9B074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9B074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9B074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200" b="1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 " Evidencias de deslizamientos submarinos en el Caribe Colombiano y su potencial como generadores de tsunami evaluados por la DIMAR".</a:t>
                      </a:r>
                      <a:endParaRPr sz="1200" b="1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200" b="1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Dr. Javier Idarraga García, Investigador postdoctoral en DIMAR.</a:t>
                      </a:r>
                      <a:endParaRPr sz="1200" b="1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8575" marR="68575" marT="0" marB="0">
                    <a:lnL w="12700" cap="flat" cmpd="sng">
                      <a:solidFill>
                        <a:srgbClr val="F9B074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9B074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9B074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DD6EE"/>
                    </a:solidFill>
                  </a:tcPr>
                </a:tc>
              </a:tr>
              <a:tr h="2235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200" b="1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10:20-10:30 a.m.</a:t>
                      </a:r>
                      <a:endParaRPr sz="1200" b="1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8575" marR="68575" marT="0" marB="0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9B074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9B074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9B074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200" b="1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Preguntas </a:t>
                      </a:r>
                      <a:endParaRPr sz="1200" b="1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8575" marR="68575" marT="0" marB="0">
                    <a:lnL w="12700" cap="flat" cmpd="sng">
                      <a:solidFill>
                        <a:srgbClr val="F9B074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9B074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9B074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EEAF6"/>
                    </a:solidFill>
                  </a:tcPr>
                </a:tc>
              </a:tr>
              <a:tr h="2235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200" b="1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10:30:10:40 a.m.</a:t>
                      </a:r>
                      <a:endParaRPr sz="1200" b="1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8575" marR="68575" marT="0" marB="0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9B074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9B074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9B074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200" b="1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Receso (Libre)</a:t>
                      </a:r>
                      <a:endParaRPr sz="1200" b="1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8575" marR="68575" marT="0" marB="0">
                    <a:lnL w="12700" cap="flat" cmpd="sng">
                      <a:solidFill>
                        <a:srgbClr val="F9B074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9B074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9B074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EEAF6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16"/>
          <p:cNvSpPr txBox="1">
            <a:spLocks noGrp="1"/>
          </p:cNvSpPr>
          <p:nvPr>
            <p:ph type="ctrTitle"/>
          </p:nvPr>
        </p:nvSpPr>
        <p:spPr>
          <a:xfrm>
            <a:off x="472035" y="836712"/>
            <a:ext cx="7772400" cy="56886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</a:pPr>
            <a:r>
              <a:rPr lang="es-AR" sz="4000" b="1"/>
              <a:t/>
            </a:r>
            <a:br>
              <a:rPr lang="es-AR" sz="4000" b="1"/>
            </a:br>
            <a:r>
              <a:rPr lang="es-AR" sz="4000" b="1"/>
              <a:t/>
            </a:r>
            <a:br>
              <a:rPr lang="es-AR" sz="4000" b="1"/>
            </a:br>
            <a:r>
              <a:rPr lang="es-AR" sz="4000" b="1"/>
              <a:t/>
            </a:r>
            <a:br>
              <a:rPr lang="es-AR" sz="4000" b="1"/>
            </a:br>
            <a:r>
              <a:rPr lang="es-AR"/>
              <a:t/>
            </a:r>
            <a:br>
              <a:rPr lang="es-AR"/>
            </a:br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4" name="Google Shape;124;p16"/>
          <p:cNvSpPr txBox="1"/>
          <p:nvPr/>
        </p:nvSpPr>
        <p:spPr>
          <a:xfrm>
            <a:off x="3491880" y="4581376"/>
            <a:ext cx="5400675" cy="43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 sz="2000" b="1">
              <a:solidFill>
                <a:srgbClr val="21336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5" name="Google Shape;125;p16" descr="Resultado de imagen para minminas"/>
          <p:cNvSpPr/>
          <p:nvPr/>
        </p:nvSpPr>
        <p:spPr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6" name="Google Shape;126;p16" descr="Resultado de imagen para epm"/>
          <p:cNvSpPr/>
          <p:nvPr/>
        </p:nvSpPr>
        <p:spPr>
          <a:xfrm>
            <a:off x="307975" y="7937"/>
            <a:ext cx="304800" cy="304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27" name="Google Shape;127;p16" descr="https://repositorio.gestiondelriesgo.gov.co/bitstream/handle/20.500.11762/27696/Firma_UNGRD.png?sequence=3&amp;isAllowed=y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7504" y="152058"/>
            <a:ext cx="3777615" cy="468630"/>
          </a:xfrm>
          <a:prstGeom prst="rect">
            <a:avLst/>
          </a:prstGeom>
          <a:noFill/>
          <a:ln>
            <a:noFill/>
          </a:ln>
        </p:spPr>
      </p:pic>
      <p:sp>
        <p:nvSpPr>
          <p:cNvPr id="128" name="Google Shape;128;p16" descr="Resultado de imagen para logo min vivienda"/>
          <p:cNvSpPr/>
          <p:nvPr/>
        </p:nvSpPr>
        <p:spPr>
          <a:xfrm>
            <a:off x="460375" y="160337"/>
            <a:ext cx="304800" cy="304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9" name="Google Shape;129;p16" descr="Resultado de imagen para logo min vivienda"/>
          <p:cNvSpPr/>
          <p:nvPr/>
        </p:nvSpPr>
        <p:spPr>
          <a:xfrm>
            <a:off x="612775" y="312737"/>
            <a:ext cx="304800" cy="304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130" name="Google Shape;130;p16"/>
          <p:cNvGraphicFramePr/>
          <p:nvPr/>
        </p:nvGraphicFramePr>
        <p:xfrm>
          <a:off x="765176" y="1340771"/>
          <a:ext cx="7479225" cy="4608450"/>
        </p:xfrm>
        <a:graphic>
          <a:graphicData uri="http://schemas.openxmlformats.org/drawingml/2006/table">
            <a:tbl>
              <a:tblPr>
                <a:noFill/>
                <a:tableStyleId>{1CAFD2CA-010D-4DC8-AEA3-EB216A0B8243}</a:tableStyleId>
              </a:tblPr>
              <a:tblGrid>
                <a:gridCol w="1862600"/>
                <a:gridCol w="5616625"/>
              </a:tblGrid>
              <a:tr h="7680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200" b="1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10:40-11:05 a.m.</a:t>
                      </a:r>
                      <a:endParaRPr sz="1200" b="1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8575" marR="68575" marT="0" marB="0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9B074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9B074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200" b="1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“Mitigación de la peligrosidad ante tsunami: caso de estudio Tumaco”</a:t>
                      </a:r>
                      <a:endParaRPr sz="1200" b="1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200" b="1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Dr. Luis J. Otero Díaz, Universidad del Norte</a:t>
                      </a:r>
                      <a:endParaRPr sz="1200" b="1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8575" marR="68575" marT="0" marB="0">
                    <a:lnL w="12700" cap="flat" cmpd="sng">
                      <a:solidFill>
                        <a:srgbClr val="F9B074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9B074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DD6EE"/>
                    </a:solidFill>
                  </a:tcPr>
                </a:tc>
              </a:tr>
              <a:tr h="2560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200" b="1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11:05-11:15 a.m.</a:t>
                      </a:r>
                      <a:endParaRPr sz="1200" b="1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8575" marR="68575" marT="0" marB="0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9B074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9B074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9B074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200" b="1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Preguntas</a:t>
                      </a:r>
                      <a:endParaRPr sz="1200" b="1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8575" marR="68575" marT="0" marB="0">
                    <a:lnL w="12700" cap="flat" cmpd="sng">
                      <a:solidFill>
                        <a:srgbClr val="F9B074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9B074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9B074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DD6EE"/>
                    </a:solidFill>
                  </a:tcPr>
                </a:tc>
              </a:tr>
              <a:tr h="7680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200" b="1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11:15 -11:40 a.m.</a:t>
                      </a:r>
                      <a:endParaRPr sz="1200" b="1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8575" marR="68575" marT="0" marB="0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9B074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9B074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9B074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200" b="1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“Geodesia geoespacial GNSS y los sistemas de alerta temprana por tsunami”. 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200" b="1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Dr.  Héctor Mora, Servicio Geológico de Colombia</a:t>
                      </a:r>
                      <a:endParaRPr/>
                    </a:p>
                  </a:txBody>
                  <a:tcPr marL="68575" marR="68575" marT="0" marB="0">
                    <a:lnL w="12700" cap="flat" cmpd="sng">
                      <a:solidFill>
                        <a:srgbClr val="F9B074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9B074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9B074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EEAF6"/>
                    </a:solidFill>
                  </a:tcPr>
                </a:tc>
              </a:tr>
              <a:tr h="2560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200" b="1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11:40-11:50 a.m.</a:t>
                      </a:r>
                      <a:endParaRPr sz="1200" b="1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8575" marR="68575" marT="0" marB="0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9B074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9B074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9B074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200" b="1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Preguntas</a:t>
                      </a:r>
                      <a:endParaRPr sz="1200" b="1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8575" marR="68575" marT="0" marB="0">
                    <a:lnL w="12700" cap="flat" cmpd="sng">
                      <a:solidFill>
                        <a:srgbClr val="F9B074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9B074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9B074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EEAF6"/>
                    </a:solidFill>
                  </a:tcPr>
                </a:tc>
              </a:tr>
              <a:tr h="5120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200" b="1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11:50-12:15 a.m.</a:t>
                      </a:r>
                      <a:endParaRPr sz="1200" b="1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8575" marR="68575" marT="0" marB="0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9B074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9B074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9B074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200" b="1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“Operación del Centro Nacional de Alerta contra Tsunami” </a:t>
                      </a:r>
                      <a:endParaRPr sz="1200" b="1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200" b="1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Ing. Mary Luz Rengifo. Dirección General Marítima. </a:t>
                      </a:r>
                      <a:endParaRPr sz="1200" b="1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8575" marR="68575" marT="0" marB="0">
                    <a:lnL w="12700" cap="flat" cmpd="sng">
                      <a:solidFill>
                        <a:srgbClr val="F9B074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9B074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9B074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DD6EE"/>
                    </a:solidFill>
                  </a:tcPr>
                </a:tc>
              </a:tr>
              <a:tr h="2560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200" b="1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12:15-12:25 m.</a:t>
                      </a:r>
                      <a:endParaRPr sz="1200" b="1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8575" marR="68575" marT="0" marB="0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9B074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9B074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9B074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200" b="1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Preguntas</a:t>
                      </a:r>
                      <a:endParaRPr sz="1200" b="1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8575" marR="68575" marT="0" marB="0">
                    <a:lnL w="12700" cap="flat" cmpd="sng">
                      <a:solidFill>
                        <a:srgbClr val="F9B074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9B074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9B074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DD6EE"/>
                    </a:solidFill>
                  </a:tcPr>
                </a:tc>
              </a:tr>
              <a:tr h="2560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200" b="1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12:30-2:00 p.m.</a:t>
                      </a:r>
                      <a:endParaRPr sz="1200" b="1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8575" marR="68575" marT="0" marB="0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9B074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9B074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9B074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200" b="1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Almuerzo (Libre).</a:t>
                      </a:r>
                      <a:endParaRPr sz="1200" b="1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8575" marR="68575" marT="0" marB="0">
                    <a:lnL w="12700" cap="flat" cmpd="sng">
                      <a:solidFill>
                        <a:srgbClr val="F9B074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9B074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9B074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EEAF6"/>
                    </a:solidFill>
                  </a:tcPr>
                </a:tc>
              </a:tr>
              <a:tr h="7680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200" b="1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2:00-2:25 p.m.</a:t>
                      </a:r>
                      <a:endParaRPr sz="1200" b="1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8575" marR="68575" marT="0" marB="0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9B074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9B074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9B074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200" b="1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“Diseño de estructuras para tsunami de acuerdo al estándar ASCE7-16”. Dr. Juan Carlos Reyes Ortiz. Universidad de los Andes.</a:t>
                      </a:r>
                      <a:endParaRPr sz="1200" b="1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8575" marR="68575" marT="0" marB="0">
                    <a:lnL w="12700" cap="flat" cmpd="sng">
                      <a:solidFill>
                        <a:srgbClr val="F9B074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9B074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9B074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EEAF6"/>
                    </a:solidFill>
                  </a:tcPr>
                </a:tc>
              </a:tr>
              <a:tr h="2560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200" b="1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2:25-2:30 pm</a:t>
                      </a:r>
                      <a:endParaRPr sz="1200" b="1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8575" marR="68575" marT="0" marB="0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9B074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9B074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9B074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200" b="1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Preguntas</a:t>
                      </a:r>
                      <a:endParaRPr sz="1200" b="1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8575" marR="68575" marT="0" marB="0">
                    <a:lnL w="12700" cap="flat" cmpd="sng">
                      <a:solidFill>
                        <a:srgbClr val="F9B074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9B074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9B074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EEAF6"/>
                    </a:solidFill>
                  </a:tcPr>
                </a:tc>
              </a:tr>
              <a:tr h="2560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200" b="1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2:30-4:00 pm</a:t>
                      </a:r>
                      <a:endParaRPr sz="1200" b="1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8575" marR="68575" marT="0" marB="0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9B074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9B074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9B074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200" b="1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Mesas de Trabajo</a:t>
                      </a:r>
                      <a:endParaRPr sz="1200" b="1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8575" marR="68575" marT="0" marB="0">
                    <a:lnL w="12700" cap="flat" cmpd="sng">
                      <a:solidFill>
                        <a:srgbClr val="F9B074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9B074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9B074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EEAF6"/>
                    </a:solidFill>
                  </a:tcPr>
                </a:tc>
              </a:tr>
              <a:tr h="2560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200" b="1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4:00 p.m.</a:t>
                      </a:r>
                      <a:endParaRPr sz="1200" b="1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8575" marR="68575" marT="0" marB="0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9B074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9B074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9B074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200" b="1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Cierre del evento.</a:t>
                      </a:r>
                      <a:endParaRPr sz="1200" b="1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8575" marR="68575" marT="0" marB="0">
                    <a:lnL w="12700" cap="flat" cmpd="sng">
                      <a:solidFill>
                        <a:srgbClr val="F9B074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9B074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9B074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DD6EE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17"/>
          <p:cNvSpPr txBox="1">
            <a:spLocks noGrp="1"/>
          </p:cNvSpPr>
          <p:nvPr>
            <p:ph type="ctrTitle"/>
          </p:nvPr>
        </p:nvSpPr>
        <p:spPr>
          <a:xfrm>
            <a:off x="472035" y="836712"/>
            <a:ext cx="7772400" cy="56886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s-AR" b="1"/>
              <a:t/>
            </a:r>
            <a:br>
              <a:rPr lang="es-AR" b="1"/>
            </a:br>
            <a:r>
              <a:rPr lang="es-AR" b="1"/>
              <a:t/>
            </a:r>
            <a:br>
              <a:rPr lang="es-AR" b="1"/>
            </a:br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7" name="Google Shape;137;p17"/>
          <p:cNvSpPr txBox="1"/>
          <p:nvPr/>
        </p:nvSpPr>
        <p:spPr>
          <a:xfrm>
            <a:off x="3491880" y="4581376"/>
            <a:ext cx="5400675" cy="43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 sz="2000" b="1">
              <a:solidFill>
                <a:srgbClr val="21336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8" name="Google Shape;138;p17" descr="Resultado de imagen para minminas"/>
          <p:cNvSpPr/>
          <p:nvPr/>
        </p:nvSpPr>
        <p:spPr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9" name="Google Shape;139;p17" descr="Resultado de imagen para epm"/>
          <p:cNvSpPr/>
          <p:nvPr/>
        </p:nvSpPr>
        <p:spPr>
          <a:xfrm>
            <a:off x="307975" y="7937"/>
            <a:ext cx="304800" cy="304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40" name="Google Shape;140;p17" descr="https://repositorio.gestiondelriesgo.gov.co/bitstream/handle/20.500.11762/27696/Firma_UNGRD.png?sequence=3&amp;isAllowed=y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7504" y="152058"/>
            <a:ext cx="3777615" cy="468630"/>
          </a:xfrm>
          <a:prstGeom prst="rect">
            <a:avLst/>
          </a:prstGeom>
          <a:noFill/>
          <a:ln>
            <a:noFill/>
          </a:ln>
        </p:spPr>
      </p:pic>
      <p:sp>
        <p:nvSpPr>
          <p:cNvPr id="141" name="Google Shape;141;p17" descr="Resultado de imagen para logo min vivienda"/>
          <p:cNvSpPr/>
          <p:nvPr/>
        </p:nvSpPr>
        <p:spPr>
          <a:xfrm>
            <a:off x="460375" y="160337"/>
            <a:ext cx="304800" cy="304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2" name="Google Shape;142;p17" descr="Resultado de imagen para logo min vivienda"/>
          <p:cNvSpPr/>
          <p:nvPr/>
        </p:nvSpPr>
        <p:spPr>
          <a:xfrm>
            <a:off x="612775" y="312737"/>
            <a:ext cx="304800" cy="304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43" name="Google Shape;143;p17" descr="C:\Users\Prof24_conocimiento\Downloads\Esquema desplazamientos ESING - Evento tsunami.jpg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" y="836711"/>
            <a:ext cx="9166712" cy="545908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18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endParaRPr/>
          </a:p>
        </p:txBody>
      </p:sp>
      <p:sp>
        <p:nvSpPr>
          <p:cNvPr id="149" name="Google Shape;149;p1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None/>
            </a:pPr>
            <a:endParaRPr sz="5400" b="1"/>
          </a:p>
          <a:p>
            <a:pPr marL="0" lvl="0" indent="0" algn="l" rtl="0">
              <a:spcBef>
                <a:spcPts val="1080"/>
              </a:spcBef>
              <a:spcAft>
                <a:spcPts val="0"/>
              </a:spcAft>
              <a:buClr>
                <a:schemeClr val="dk1"/>
              </a:buClr>
              <a:buSzPts val="5400"/>
              <a:buNone/>
            </a:pPr>
            <a:endParaRPr sz="5400" b="1"/>
          </a:p>
          <a:p>
            <a:pPr marL="0" lvl="0" indent="0" algn="l" rtl="0">
              <a:spcBef>
                <a:spcPts val="1080"/>
              </a:spcBef>
              <a:spcAft>
                <a:spcPts val="0"/>
              </a:spcAft>
              <a:buClr>
                <a:schemeClr val="dk1"/>
              </a:buClr>
              <a:buSzPts val="5400"/>
              <a:buNone/>
            </a:pPr>
            <a:r>
              <a:rPr lang="es-AR" sz="5400" b="1"/>
              <a:t>GRACIAS POR PARTICIPAR!</a:t>
            </a:r>
            <a:r>
              <a:rPr lang="es-AR"/>
              <a:t/>
            </a:r>
            <a:br>
              <a:rPr lang="es-AR"/>
            </a:br>
            <a:r>
              <a:rPr lang="es-AR"/>
              <a:t/>
            </a:r>
            <a:br>
              <a:rPr lang="es-AR"/>
            </a:b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9BAA7F6B24F67D48A8D738929B3153FE" ma:contentTypeVersion="1" ma:contentTypeDescription="Crear nuevo documento." ma:contentTypeScope="" ma:versionID="b57450dd401782a314edf7f8e9d6b4fb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0fa58ab6bdef439119b64b6b50b7cac5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Fecha de inicio programada" ma:description="Fecha de inicio programada es una columna del sitio que crea la característica Publicación. Se usa para especificar la fecha y la hora a la que esta página se presentará por primera vez a los visitantes del sitio." ma:hidden="true" ma:internalName="PublishingStartDate">
      <xsd:simpleType>
        <xsd:restriction base="dms:Unknown"/>
      </xsd:simpleType>
    </xsd:element>
    <xsd:element name="PublishingExpirationDate" ma:index="9" nillable="true" ma:displayName="Fecha de finalización programada" ma:description="Fecha de finalización programada es una columna del sitio que crea la característica Publicación. Se usa para especificar la fecha y la hora a la que esta página dejará de presentarse a los visitantes del sitio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B7401B56-739A-4537-8E7B-543EE078DF73}"/>
</file>

<file path=customXml/itemProps2.xml><?xml version="1.0" encoding="utf-8"?>
<ds:datastoreItem xmlns:ds="http://schemas.openxmlformats.org/officeDocument/2006/customXml" ds:itemID="{4456BD63-847B-47E4-9FB0-AEE292426DB6}"/>
</file>

<file path=customXml/itemProps3.xml><?xml version="1.0" encoding="utf-8"?>
<ds:datastoreItem xmlns:ds="http://schemas.openxmlformats.org/officeDocument/2006/customXml" ds:itemID="{F4BB2E78-0A65-4C2B-BC1E-FA531415150F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345</Words>
  <Application>Microsoft Office PowerPoint</Application>
  <PresentationFormat>Presentación en pantalla (4:3)</PresentationFormat>
  <Paragraphs>64</Paragraphs>
  <Slides>6</Slides>
  <Notes>6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Tema de Office</vt:lpstr>
      <vt:lpstr>Intercambio de experiencias de Investigación sobre el Fenómeno Tsunami.</vt:lpstr>
      <vt:lpstr>   Objetivo: Socializar las investigaciones sobre el  fenómeno Tsunami, realizadas por universidades y entidades  del orden nacional, con el fin de identificar nuevas  líneas de investigación relevantes sobre esta temática.   </vt:lpstr>
      <vt:lpstr>    </vt:lpstr>
      <vt:lpstr>    </vt:lpstr>
      <vt:lpstr>  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Intercambio de experiencias de Investigación sobre el Fenómeno Tsunami.</dc:title>
  <dc:creator>Adriana Rodriguez</dc:creator>
  <cp:lastModifiedBy>Adriana Rodriguez</cp:lastModifiedBy>
  <cp:revision>1</cp:revision>
  <dcterms:modified xsi:type="dcterms:W3CDTF">2019-06-25T17:07:34Z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0x0101009BAA7F6B24F67D48A8D738929B3153FE</vt:lpwstr>
  </property>
</Properties>
</file>