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434"/>
    <a:srgbClr val="9D9D9D"/>
    <a:srgbClr val="213362"/>
    <a:srgbClr val="DAAC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15" autoAdjust="0"/>
  </p:normalViewPr>
  <p:slideViewPr>
    <p:cSldViewPr>
      <p:cViewPr>
        <p:scale>
          <a:sx n="110" d="100"/>
          <a:sy n="110" d="100"/>
        </p:scale>
        <p:origin x="-15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D6840-5FA5-4AC3-B39F-C4EA850B4496}" type="datetimeFigureOut">
              <a:rPr lang="es-CO" smtClean="0"/>
              <a:t>19/01/2017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40B21-53CC-4947-9065-287E1BB5DD4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132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07904" y="2132856"/>
            <a:ext cx="4966320" cy="1470025"/>
          </a:xfrm>
        </p:spPr>
        <p:txBody>
          <a:bodyPr>
            <a:noAutofit/>
          </a:bodyPr>
          <a:lstStyle>
            <a:lvl1pPr algn="ct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3635896" y="5229200"/>
            <a:ext cx="5400600" cy="432048"/>
          </a:xfrm>
        </p:spPr>
        <p:txBody>
          <a:bodyPr/>
          <a:lstStyle>
            <a:lvl1pPr marL="0" indent="0" algn="r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DD/MM/AAAA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7339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1" y="3140968"/>
            <a:ext cx="2448272" cy="936104"/>
          </a:xfrm>
        </p:spPr>
        <p:txBody>
          <a:bodyPr/>
          <a:lstStyle>
            <a:lvl1pPr algn="ctr">
              <a:defRPr sz="2800">
                <a:solidFill>
                  <a:srgbClr val="21336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8302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b="1">
                <a:solidFill>
                  <a:srgbClr val="213362"/>
                </a:solidFill>
              </a:defRPr>
            </a:lvl1pPr>
            <a:lvl2pPr>
              <a:defRPr>
                <a:solidFill>
                  <a:srgbClr val="343434"/>
                </a:solidFill>
              </a:defRPr>
            </a:lvl2pPr>
            <a:lvl3pPr>
              <a:defRPr>
                <a:solidFill>
                  <a:srgbClr val="343434"/>
                </a:solidFill>
              </a:defRPr>
            </a:lvl3pPr>
            <a:lvl4pPr>
              <a:defRPr>
                <a:solidFill>
                  <a:srgbClr val="343434"/>
                </a:solidFill>
              </a:defRPr>
            </a:lvl4pPr>
            <a:lvl5pPr>
              <a:defRPr>
                <a:solidFill>
                  <a:srgbClr val="343434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768753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9387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2174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2174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768753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4261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36712"/>
            <a:ext cx="3008313" cy="864096"/>
          </a:xfrm>
        </p:spPr>
        <p:txBody>
          <a:bodyPr anchor="b"/>
          <a:lstStyle>
            <a:lvl1pPr algn="l">
              <a:defRPr sz="2000" b="1">
                <a:solidFill>
                  <a:srgbClr val="DAAC57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80731" y="1561604"/>
            <a:ext cx="5111750" cy="52894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9D9D9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1 Marcador de título"/>
          <p:cNvSpPr txBox="1">
            <a:spLocks/>
          </p:cNvSpPr>
          <p:nvPr userDrawn="1"/>
        </p:nvSpPr>
        <p:spPr>
          <a:xfrm>
            <a:off x="2123728" y="188640"/>
            <a:ext cx="6768753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472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768753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64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52" r:id="rId4"/>
    <p:sldLayoutId id="2147483656" r:id="rId5"/>
  </p:sldLayoutIdLst>
  <p:txStyles>
    <p:titleStyle>
      <a:lvl1pPr algn="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Asignación Presupuestal Vigencia 2017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16/01/2017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279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2800" dirty="0" smtClean="0"/>
              <a:t>Asignación Presupuestal Vigencia 2017</a:t>
            </a:r>
            <a:endParaRPr lang="es-CO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52484" y="908720"/>
            <a:ext cx="8812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Decreto 2170 del 27 </a:t>
            </a:r>
            <a:r>
              <a:rPr lang="es-CO" sz="1400" dirty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de Diciembre de </a:t>
            </a:r>
            <a:r>
              <a:rPr lang="es-CO" sz="1400" dirty="0" smtClean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2016, </a:t>
            </a:r>
            <a:r>
              <a:rPr lang="es-CO" sz="1400" dirty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“Por el cual se liquida el Presupuesto General de la Nación para la vigencia fiscal de </a:t>
            </a:r>
            <a:r>
              <a:rPr lang="es-CO" sz="1400" dirty="0" smtClean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2017, </a:t>
            </a:r>
            <a:r>
              <a:rPr lang="es-CO" sz="1400" dirty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se detallan las apropiaciones y se clasifican y definen los gastos”.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719410" y="1962206"/>
            <a:ext cx="1004833" cy="3177644"/>
          </a:xfrm>
          <a:prstGeom prst="rect">
            <a:avLst/>
          </a:prstGeom>
          <a:solidFill>
            <a:schemeClr val="accent6">
              <a:lumMod val="60000"/>
              <a:lumOff val="40000"/>
              <a:alpha val="2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s-CO">
              <a:solidFill>
                <a:srgbClr val="213362"/>
              </a:solidFill>
            </a:endParaRPr>
          </a:p>
        </p:txBody>
      </p:sp>
      <p:sp>
        <p:nvSpPr>
          <p:cNvPr id="9" name="8 Llamada rectangular redondeada"/>
          <p:cNvSpPr/>
          <p:nvPr/>
        </p:nvSpPr>
        <p:spPr>
          <a:xfrm>
            <a:off x="636123" y="1603425"/>
            <a:ext cx="1008000" cy="28803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s-CO" sz="1600" b="1" dirty="0" smtClean="0">
                <a:solidFill>
                  <a:srgbClr val="000000"/>
                </a:solidFill>
              </a:rPr>
              <a:t>$85.291</a:t>
            </a:r>
            <a:endParaRPr lang="es-CO" sz="1600" b="1" dirty="0">
              <a:solidFill>
                <a:srgbClr val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39552" y="5144887"/>
            <a:ext cx="11631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s-CO" sz="1400" b="1" dirty="0" smtClean="0">
                <a:solidFill>
                  <a:srgbClr val="000000"/>
                </a:solidFill>
              </a:rPr>
              <a:t>Asignación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s-CO" sz="1400" b="1" dirty="0" smtClean="0">
                <a:solidFill>
                  <a:srgbClr val="000000"/>
                </a:solidFill>
              </a:rPr>
              <a:t>inicial</a:t>
            </a:r>
            <a:endParaRPr lang="es-CO" sz="1400" b="1" dirty="0">
              <a:solidFill>
                <a:srgbClr val="000000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36123" y="1963465"/>
            <a:ext cx="1008000" cy="317764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s-CO">
              <a:solidFill>
                <a:srgbClr val="213362"/>
              </a:solidFill>
            </a:endParaRPr>
          </a:p>
        </p:txBody>
      </p:sp>
      <p:sp>
        <p:nvSpPr>
          <p:cNvPr id="12" name="11 Llamada rectangular redondeada"/>
          <p:cNvSpPr/>
          <p:nvPr/>
        </p:nvSpPr>
        <p:spPr>
          <a:xfrm>
            <a:off x="1716243" y="4557787"/>
            <a:ext cx="1008000" cy="28803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s-CO" sz="1600" b="1" dirty="0" smtClean="0">
                <a:solidFill>
                  <a:srgbClr val="000000"/>
                </a:solidFill>
              </a:rPr>
              <a:t>$290*</a:t>
            </a:r>
            <a:endParaRPr lang="es-CO" sz="1600" b="1" dirty="0">
              <a:solidFill>
                <a:srgbClr val="00000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594544" y="5139436"/>
            <a:ext cx="132127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s-CO" sz="1300" b="1" dirty="0" smtClean="0">
                <a:solidFill>
                  <a:srgbClr val="000000"/>
                </a:solidFill>
              </a:rPr>
              <a:t>Presupuesto sin Desagregar</a:t>
            </a:r>
            <a:endParaRPr lang="es-CO" sz="1300" b="1" dirty="0">
              <a:solidFill>
                <a:srgbClr val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716243" y="4966577"/>
            <a:ext cx="1008000" cy="1745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s-CO">
              <a:solidFill>
                <a:srgbClr val="213362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492944" y="1442393"/>
            <a:ext cx="2638896" cy="4320480"/>
          </a:xfrm>
          <a:prstGeom prst="roundRect">
            <a:avLst/>
          </a:prstGeom>
          <a:noFill/>
          <a:ln w="6350">
            <a:solidFill>
              <a:schemeClr val="tx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s-CO">
              <a:solidFill>
                <a:srgbClr val="213362"/>
              </a:solidFill>
            </a:endParaRPr>
          </a:p>
        </p:txBody>
      </p:sp>
      <p:sp>
        <p:nvSpPr>
          <p:cNvPr id="2" name="1 Flecha derecha"/>
          <p:cNvSpPr/>
          <p:nvPr/>
        </p:nvSpPr>
        <p:spPr>
          <a:xfrm>
            <a:off x="3419872" y="2924944"/>
            <a:ext cx="1224136" cy="720080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Llamada rectangular redondeada"/>
          <p:cNvSpPr/>
          <p:nvPr/>
        </p:nvSpPr>
        <p:spPr>
          <a:xfrm>
            <a:off x="5049925" y="1586409"/>
            <a:ext cx="1008000" cy="28803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s-CO" sz="1600" b="1" dirty="0" smtClean="0">
                <a:solidFill>
                  <a:srgbClr val="000000"/>
                </a:solidFill>
              </a:rPr>
              <a:t>$85.001</a:t>
            </a:r>
            <a:endParaRPr lang="es-CO" sz="1600" b="1" dirty="0">
              <a:solidFill>
                <a:srgbClr val="000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829890" y="5203701"/>
            <a:ext cx="3116327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s-CO" sz="1200" b="1" dirty="0" smtClean="0">
                <a:solidFill>
                  <a:srgbClr val="000000"/>
                </a:solidFill>
              </a:rPr>
              <a:t>Desagregación presupuestal inicial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049925" y="1946449"/>
            <a:ext cx="943121" cy="284896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s-CO">
              <a:solidFill>
                <a:srgbClr val="213362"/>
              </a:solidFill>
            </a:endParaRPr>
          </a:p>
        </p:txBody>
      </p:sp>
      <p:sp>
        <p:nvSpPr>
          <p:cNvPr id="19" name="18 Cerrar llave"/>
          <p:cNvSpPr/>
          <p:nvPr/>
        </p:nvSpPr>
        <p:spPr>
          <a:xfrm>
            <a:off x="6084184" y="1946449"/>
            <a:ext cx="144000" cy="28080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s-CO">
              <a:solidFill>
                <a:srgbClr val="FFFFFF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045914" y="4816316"/>
            <a:ext cx="97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s-CO" sz="1600" b="1" dirty="0" smtClean="0">
                <a:solidFill>
                  <a:srgbClr val="FFFFFF"/>
                </a:solidFill>
                <a:latin typeface="Franklin Gothic Book"/>
                <a:cs typeface="+mn-cs"/>
              </a:rPr>
              <a:t>$1.121</a:t>
            </a:r>
            <a:endParaRPr lang="es-CO" sz="1600" b="1" dirty="0">
              <a:solidFill>
                <a:srgbClr val="FFFFFF"/>
              </a:solidFill>
              <a:latin typeface="Franklin Gothic Book"/>
              <a:cs typeface="+mn-cs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170971" y="2090465"/>
            <a:ext cx="1944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s-CO" dirty="0" smtClean="0">
                <a:solidFill>
                  <a:srgbClr val="000000"/>
                </a:solidFill>
                <a:latin typeface="Franklin Gothic Medium"/>
                <a:cs typeface="+mn-cs"/>
              </a:rPr>
              <a:t>Funcionamiento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6301271" y="4787860"/>
            <a:ext cx="1741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s-CO" dirty="0" smtClean="0">
                <a:solidFill>
                  <a:srgbClr val="000000"/>
                </a:solidFill>
                <a:latin typeface="Franklin Gothic Medium"/>
                <a:cs typeface="+mn-cs"/>
              </a:rPr>
              <a:t>Inversión</a:t>
            </a:r>
            <a:endParaRPr lang="es-CO" dirty="0">
              <a:solidFill>
                <a:srgbClr val="000000"/>
              </a:solidFill>
              <a:latin typeface="Franklin Gothic Medium"/>
              <a:cs typeface="+mn-cs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244084" y="2420888"/>
            <a:ext cx="1727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s-CO" sz="1600" b="1" dirty="0" smtClean="0">
                <a:solidFill>
                  <a:srgbClr val="000000"/>
                </a:solidFill>
                <a:latin typeface="Franklin Gothic Medium"/>
                <a:cs typeface="+mn-cs"/>
              </a:rPr>
              <a:t>$9.178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s-CO" sz="1400" b="1" dirty="0" smtClean="0">
                <a:solidFill>
                  <a:srgbClr val="000000"/>
                </a:solidFill>
                <a:latin typeface="Franklin Gothic Medium"/>
              </a:rPr>
              <a:t>Gastos de Personal</a:t>
            </a:r>
            <a:endParaRPr lang="es-CO" sz="1400" b="1" dirty="0">
              <a:solidFill>
                <a:srgbClr val="000000"/>
              </a:solidFill>
              <a:latin typeface="Franklin Gothic Medium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232272" y="3068960"/>
            <a:ext cx="1825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s-CO" sz="1600" b="1" dirty="0" smtClean="0">
                <a:solidFill>
                  <a:srgbClr val="000000"/>
                </a:solidFill>
                <a:latin typeface="Franklin Gothic Medium"/>
              </a:rPr>
              <a:t>$3.715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s-CO" sz="1600" b="1" dirty="0" smtClean="0">
                <a:solidFill>
                  <a:srgbClr val="000000"/>
                </a:solidFill>
                <a:latin typeface="Franklin Gothic Medium"/>
              </a:rPr>
              <a:t>Gastos Generales</a:t>
            </a:r>
            <a:endParaRPr lang="es-CO" sz="1600" b="1" dirty="0">
              <a:solidFill>
                <a:srgbClr val="000000"/>
              </a:solidFill>
              <a:latin typeface="Franklin Gothic Medium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6285842" y="3717032"/>
            <a:ext cx="1771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s-CO" sz="1600" b="1" dirty="0" smtClean="0">
                <a:solidFill>
                  <a:srgbClr val="000000"/>
                </a:solidFill>
                <a:latin typeface="Franklin Gothic Medium"/>
              </a:rPr>
              <a:t>$70.987 **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s-CO" sz="1600" b="1" dirty="0" smtClean="0">
                <a:solidFill>
                  <a:srgbClr val="000000"/>
                </a:solidFill>
                <a:latin typeface="Franklin Gothic Medium"/>
              </a:rPr>
              <a:t>Transferencias Corrientes</a:t>
            </a:r>
            <a:endParaRPr lang="es-CO" sz="1600" b="1" dirty="0">
              <a:solidFill>
                <a:srgbClr val="000000"/>
              </a:solidFill>
              <a:latin typeface="Franklin Gothic Medium"/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4802820" y="1390788"/>
            <a:ext cx="3369580" cy="4320480"/>
          </a:xfrm>
          <a:prstGeom prst="roundRect">
            <a:avLst/>
          </a:prstGeom>
          <a:noFill/>
          <a:ln w="6350">
            <a:solidFill>
              <a:schemeClr val="tx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s-CO">
              <a:solidFill>
                <a:srgbClr val="213362"/>
              </a:solidFill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947480" y="2981117"/>
            <a:ext cx="1148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s-CO" b="1" dirty="0" smtClean="0">
                <a:solidFill>
                  <a:srgbClr val="000000"/>
                </a:solidFill>
                <a:latin typeface="Franklin Gothic Book"/>
                <a:cs typeface="+mn-cs"/>
              </a:rPr>
              <a:t>$83.880</a:t>
            </a:r>
            <a:endParaRPr lang="es-CO" b="1" dirty="0">
              <a:solidFill>
                <a:srgbClr val="000000"/>
              </a:solidFill>
              <a:latin typeface="Franklin Gothic Book"/>
              <a:cs typeface="+mn-cs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43580" y="5775067"/>
            <a:ext cx="890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900" dirty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Cifras en millones de pesos.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CO" sz="900" dirty="0" smtClean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* Corresponde a lo que no se ha desagregado  en los diferentes rubros.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CO" sz="900" dirty="0" smtClean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** Incluye recursos del programa San Andrés, Providencia y Santa Catalina por valor de $54.628 millones.  El restante, equivalente a $15.917 millones corresponde </a:t>
            </a:r>
            <a:r>
              <a:rPr lang="es-CO" sz="900" dirty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 </a:t>
            </a:r>
            <a:r>
              <a:rPr lang="es-CO" sz="900" dirty="0" smtClean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la implementación </a:t>
            </a:r>
            <a:r>
              <a:rPr lang="es-CO" sz="900" dirty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de la Política Nacional de Gestión del Riesgo de Desastres a </a:t>
            </a:r>
            <a:r>
              <a:rPr lang="es-CO" sz="90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nivel </a:t>
            </a:r>
            <a:r>
              <a:rPr lang="es-CO" sz="900" smtClean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nacional. </a:t>
            </a:r>
            <a:endParaRPr lang="es-CO" sz="900" dirty="0">
              <a:solidFill>
                <a:prstClr val="black"/>
              </a:solidFill>
              <a:latin typeface="Franklin Gothic Book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786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2800" dirty="0" smtClean="0"/>
              <a:t>Asignación Presupuestal Vigencia 2017</a:t>
            </a:r>
            <a:endParaRPr lang="es-CO" sz="28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152484" y="908720"/>
            <a:ext cx="8812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dirty="0" smtClean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Decreto 2170 del 27 </a:t>
            </a:r>
            <a:r>
              <a:rPr lang="es-CO" sz="1600" dirty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de Diciembre de </a:t>
            </a:r>
            <a:r>
              <a:rPr lang="es-CO" sz="1600" dirty="0" smtClean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2016, </a:t>
            </a:r>
            <a:r>
              <a:rPr lang="es-CO" sz="1600" dirty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“Por el cual se liquida el Presupuesto General de la Nación para la vigencia fiscal de </a:t>
            </a:r>
            <a:r>
              <a:rPr lang="es-CO" sz="1600" dirty="0" smtClean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2017, </a:t>
            </a:r>
            <a:r>
              <a:rPr lang="es-CO" sz="1600" dirty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se detallan las apropiaciones y se clasifican y definen los gastos”.</a:t>
            </a:r>
          </a:p>
        </p:txBody>
      </p:sp>
      <p:graphicFrame>
        <p:nvGraphicFramePr>
          <p:cNvPr id="51" name="5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253396"/>
              </p:ext>
            </p:extLst>
          </p:nvPr>
        </p:nvGraphicFramePr>
        <p:xfrm>
          <a:off x="251520" y="2060848"/>
          <a:ext cx="8640959" cy="2861878"/>
        </p:xfrm>
        <a:graphic>
          <a:graphicData uri="http://schemas.openxmlformats.org/drawingml/2006/table">
            <a:tbl>
              <a:tblPr/>
              <a:tblGrid>
                <a:gridCol w="236020"/>
                <a:gridCol w="236020"/>
                <a:gridCol w="236020"/>
                <a:gridCol w="236020"/>
                <a:gridCol w="236020"/>
                <a:gridCol w="236020"/>
                <a:gridCol w="3015813"/>
                <a:gridCol w="1429233"/>
                <a:gridCol w="1350560"/>
                <a:gridCol w="1429233"/>
              </a:tblGrid>
              <a:tr h="6268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TIPO</a:t>
                      </a:r>
                    </a:p>
                  </a:txBody>
                  <a:tcPr marL="9355" marR="9355" marT="9355" marB="0" vert="vert27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CTA</a:t>
                      </a:r>
                    </a:p>
                  </a:txBody>
                  <a:tcPr marL="9355" marR="9355" marT="9355" marB="0" vert="vert27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SUBC</a:t>
                      </a:r>
                    </a:p>
                  </a:txBody>
                  <a:tcPr marL="9355" marR="9355" marT="9355" marB="0" vert="vert27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OBJG</a:t>
                      </a:r>
                    </a:p>
                  </a:txBody>
                  <a:tcPr marL="9355" marR="9355" marT="9355" marB="0" vert="vert27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ORD</a:t>
                      </a:r>
                    </a:p>
                  </a:txBody>
                  <a:tcPr marL="9355" marR="9355" marT="9355" marB="0" vert="vert27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SORD</a:t>
                      </a:r>
                    </a:p>
                  </a:txBody>
                  <a:tcPr marL="9355" marR="9355" marT="9355" marB="0" vert="vert27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NOMBRE DEL RUBRO P/TAL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DECRETO </a:t>
                      </a:r>
                      <a:r>
                        <a:rPr lang="es-CO" sz="1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 2170</a:t>
                      </a:r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PRESUPUESTO</a:t>
                      </a:r>
                      <a:r>
                        <a:rPr lang="es-CO" sz="1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 SIN DESAGREGAR</a:t>
                      </a:r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APROPIACIÓN VIGENTE</a:t>
                      </a:r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</a:tr>
              <a:tr h="3725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FUNCIONAMIENTO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84.170.000.000 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289.628.000 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83.880.372.000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61"/>
                    </a:solidFill>
                  </a:tcPr>
                </a:tc>
              </a:tr>
              <a:tr h="3725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Gastos de personal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9.468.000.000 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289.628.000 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9.178.372.000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5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Gastos generales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3.715.000.000 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-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3.715.000.000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5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Transferencias corrientes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70.987.000.000 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-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70.987.000.000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5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c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INVERSIÓN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1.120.540.773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-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1.120.540.773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2512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TOTAL PRESUPUESTO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85.290.540.773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289.628.000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85.000.912.773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2" name="51 CuadroTexto"/>
          <p:cNvSpPr txBox="1"/>
          <p:nvPr/>
        </p:nvSpPr>
        <p:spPr>
          <a:xfrm>
            <a:off x="168484" y="5123281"/>
            <a:ext cx="8812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dirty="0" smtClean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No se han desagregado $289.628.000 de Gastos de Personal. Por lo anterior no se tienen en cuenta en la Apropiación Vigente. </a:t>
            </a:r>
            <a:endParaRPr lang="es-CO" sz="1200" dirty="0">
              <a:solidFill>
                <a:prstClr val="black"/>
              </a:solidFill>
              <a:latin typeface="Franklin Gothic Book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774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768753" cy="288032"/>
          </a:xfrm>
        </p:spPr>
        <p:txBody>
          <a:bodyPr/>
          <a:lstStyle/>
          <a:p>
            <a:r>
              <a:rPr lang="es-CO" sz="3200" dirty="0" smtClean="0"/>
              <a:t>Asignación Presupuestal 2017</a:t>
            </a:r>
            <a:endParaRPr lang="es-CO" sz="3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325472" y="3585170"/>
            <a:ext cx="371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s-CO" dirty="0">
              <a:solidFill>
                <a:srgbClr val="FFFFFF"/>
              </a:solidFill>
              <a:latin typeface="Franklin Gothic Book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42875" y="836712"/>
            <a:ext cx="889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s-CO" sz="2400" b="1" dirty="0" smtClean="0">
                <a:solidFill>
                  <a:srgbClr val="28235A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Gastos de Funcionamiento:</a:t>
            </a:r>
            <a:endParaRPr lang="es-CO" sz="2400" b="1" dirty="0">
              <a:solidFill>
                <a:srgbClr val="28235A"/>
              </a:solidFill>
              <a:latin typeface="Franklin Gothic Book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431805"/>
              </p:ext>
            </p:extLst>
          </p:nvPr>
        </p:nvGraphicFramePr>
        <p:xfrm>
          <a:off x="845270" y="1430449"/>
          <a:ext cx="7488829" cy="4678774"/>
        </p:xfrm>
        <a:graphic>
          <a:graphicData uri="http://schemas.openxmlformats.org/drawingml/2006/table">
            <a:tbl>
              <a:tblPr/>
              <a:tblGrid>
                <a:gridCol w="301563"/>
                <a:gridCol w="301563"/>
                <a:gridCol w="301563"/>
                <a:gridCol w="301563"/>
                <a:gridCol w="301563"/>
                <a:gridCol w="301563"/>
                <a:gridCol w="3853315"/>
                <a:gridCol w="1826136"/>
              </a:tblGrid>
              <a:tr h="6177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TIPO</a:t>
                      </a:r>
                    </a:p>
                  </a:txBody>
                  <a:tcPr marL="9355" marR="9355" marT="9355" marB="0" vert="vert27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CTA</a:t>
                      </a:r>
                    </a:p>
                  </a:txBody>
                  <a:tcPr marL="9355" marR="9355" marT="9355" marB="0" vert="vert27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SUBC</a:t>
                      </a:r>
                    </a:p>
                  </a:txBody>
                  <a:tcPr marL="9355" marR="9355" marT="9355" marB="0" vert="vert27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OBJG</a:t>
                      </a:r>
                    </a:p>
                  </a:txBody>
                  <a:tcPr marL="9355" marR="9355" marT="9355" marB="0" vert="vert27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ORD</a:t>
                      </a:r>
                    </a:p>
                  </a:txBody>
                  <a:tcPr marL="9355" marR="9355" marT="9355" marB="0" vert="vert27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SORD</a:t>
                      </a:r>
                    </a:p>
                  </a:txBody>
                  <a:tcPr marL="9355" marR="9355" marT="9355" marB="0" vert="vert27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NOMBRE DEL RUBRO P/TAL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DESAGREGACIÓN </a:t>
                      </a:r>
                      <a:r>
                        <a:rPr lang="es-CO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PRESUPUESTAL</a:t>
                      </a:r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Arial Unicode MS"/>
                      </a:endParaRP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</a:tr>
              <a:tr h="177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FUNCIONAMIENTO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83.880.372.000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61"/>
                    </a:solidFill>
                  </a:tcPr>
                </a:tc>
              </a:tr>
              <a:tr h="177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GASTOS DE PERSONAL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9.178.372.000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</a:tr>
              <a:tr h="177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Servicios personales asociados a nomina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6.239.000.000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7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Sueldos de personal de nomina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4.473.000.000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4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Prima técnica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554.000.000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5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Otros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1.179.000.000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9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Horas extras, días festivos e indemnización por vacaciones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33.000.000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Servicios personales indirectos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1.005.372.000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41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5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Contribuciones inherentes a la nomina sector privado y publico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1.934.000.000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7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GASTOS GENERALES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3.715.000.000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</a:tr>
              <a:tr h="177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Impuestos y multas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6.000.000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7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4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Adquisición de bienes y servicios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3.709.000.000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7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TRANSFERENCIAS CORRIENTES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70.987.000.000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BE"/>
                    </a:solidFill>
                  </a:tcPr>
                </a:tc>
              </a:tr>
              <a:tr h="3469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Cuota de auditaje contranal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164.000.000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0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5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Atención de desastres y emergencias en el territorio nacional - fondo nacional de gestión del riesgo de desastres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31.720.000.000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0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5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Atención de desastres y emergencias en el territorio nacional - fondo nacional de gestión del riesgo de desastres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38.825.000.000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6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Sentencias y conciliaciones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278.000.000</a:t>
                      </a:r>
                    </a:p>
                  </a:txBody>
                  <a:tcPr marL="9355" marR="9355" marT="935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9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768753" cy="288032"/>
          </a:xfrm>
        </p:spPr>
        <p:txBody>
          <a:bodyPr/>
          <a:lstStyle/>
          <a:p>
            <a:r>
              <a:rPr lang="es-CO" sz="3200" dirty="0" smtClean="0"/>
              <a:t>Asignación Presupuestal 2017</a:t>
            </a:r>
            <a:endParaRPr lang="es-CO" sz="3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42875" y="962025"/>
            <a:ext cx="889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s-CO" sz="2400" b="1" dirty="0" smtClean="0">
                <a:solidFill>
                  <a:srgbClr val="28235A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Gastos de Inversión:</a:t>
            </a:r>
            <a:endParaRPr lang="es-CO" sz="2400" b="1" dirty="0">
              <a:solidFill>
                <a:srgbClr val="28235A"/>
              </a:solidFill>
              <a:latin typeface="Franklin Gothic Book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86019"/>
              </p:ext>
            </p:extLst>
          </p:nvPr>
        </p:nvGraphicFramePr>
        <p:xfrm>
          <a:off x="611562" y="1628801"/>
          <a:ext cx="7776863" cy="4176462"/>
        </p:xfrm>
        <a:graphic>
          <a:graphicData uri="http://schemas.openxmlformats.org/drawingml/2006/table">
            <a:tbl>
              <a:tblPr/>
              <a:tblGrid>
                <a:gridCol w="402529"/>
                <a:gridCol w="499136"/>
                <a:gridCol w="277746"/>
                <a:gridCol w="277746"/>
                <a:gridCol w="277746"/>
                <a:gridCol w="277746"/>
                <a:gridCol w="4134776"/>
                <a:gridCol w="1629438"/>
              </a:tblGrid>
              <a:tr h="6755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TIPO</a:t>
                      </a:r>
                    </a:p>
                  </a:txBody>
                  <a:tcPr marL="9185" marR="9185" marT="9185" marB="0" vert="vert27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CTA</a:t>
                      </a:r>
                    </a:p>
                  </a:txBody>
                  <a:tcPr marL="9185" marR="9185" marT="9185" marB="0" vert="vert27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SUBC</a:t>
                      </a:r>
                    </a:p>
                  </a:txBody>
                  <a:tcPr marL="9185" marR="9185" marT="9185" marB="0" vert="vert27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OBJG</a:t>
                      </a:r>
                    </a:p>
                  </a:txBody>
                  <a:tcPr marL="9185" marR="9185" marT="9185" marB="0" vert="vert27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ORD</a:t>
                      </a:r>
                    </a:p>
                  </a:txBody>
                  <a:tcPr marL="9185" marR="9185" marT="9185" marB="0" vert="vert27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SORD</a:t>
                      </a:r>
                    </a:p>
                  </a:txBody>
                  <a:tcPr marL="9185" marR="9185" marT="9185" marB="0" vert="vert27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NOMBRE DEL RUBRO P/TAL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DESAGREGACIÓN </a:t>
                      </a:r>
                      <a:r>
                        <a:rPr lang="es-CO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PRESUPUESTAL</a:t>
                      </a:r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Arial Unicode MS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235A"/>
                    </a:solidFill>
                  </a:tcPr>
                </a:tc>
              </a:tr>
              <a:tr h="2841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c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INVERSIÓN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1.120.540.773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880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213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1001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11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Implementación del Sistema Nacional de Información para la Gestión del Riesgo de Desastres.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137.939.418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310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1000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11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Asistencia técnica a las entidades territoriales en la implementación de los componentes del Sistema Nacional de Gestión del Riesgo de Desastres de acuerdo a lo establecido en la Ley 1523 de 2012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743.537.382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520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1000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11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Fortalecimiento de Políticas e Instrumentos Financieros del Sistema Nacional de Gestión del Riesgo de Desastres –SNGRD de Colombia , Nacional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239.063.973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0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-1500-OAC-17_2 (1)">
  <a:themeElements>
    <a:clrScheme name="UNGRD">
      <a:dk1>
        <a:srgbClr val="FFFFFF"/>
      </a:dk1>
      <a:lt1>
        <a:srgbClr val="213362"/>
      </a:lt1>
      <a:dk2>
        <a:srgbClr val="DAAC57"/>
      </a:dk2>
      <a:lt2>
        <a:srgbClr val="F7C800"/>
      </a:lt2>
      <a:accent1>
        <a:srgbClr val="FDC85D"/>
      </a:accent1>
      <a:accent2>
        <a:srgbClr val="F28B37"/>
      </a:accent2>
      <a:accent3>
        <a:srgbClr val="E9475A"/>
      </a:accent3>
      <a:accent4>
        <a:srgbClr val="8D1441"/>
      </a:accent4>
      <a:accent5>
        <a:srgbClr val="04547F"/>
      </a:accent5>
      <a:accent6>
        <a:srgbClr val="77C3AF"/>
      </a:accent6>
      <a:hlink>
        <a:srgbClr val="9D9D9D"/>
      </a:hlink>
      <a:folHlink>
        <a:srgbClr val="21336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BAA7F6B24F67D48A8D738929B3153FE" ma:contentTypeVersion="1" ma:contentTypeDescription="Crear nuevo documento." ma:contentTypeScope="" ma:versionID="b57450dd401782a314edf7f8e9d6b4f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fa58ab6bdef439119b64b6b50b7cac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DF559A4-9B03-4F07-8267-55F3914BF7E5}"/>
</file>

<file path=customXml/itemProps2.xml><?xml version="1.0" encoding="utf-8"?>
<ds:datastoreItem xmlns:ds="http://schemas.openxmlformats.org/officeDocument/2006/customXml" ds:itemID="{1420922F-656C-46CE-B35C-D7F19CA0321E}"/>
</file>

<file path=customXml/itemProps3.xml><?xml version="1.0" encoding="utf-8"?>
<ds:datastoreItem xmlns:ds="http://schemas.openxmlformats.org/officeDocument/2006/customXml" ds:itemID="{8CBA2127-2A98-4E7F-A83E-6F0FB3751222}"/>
</file>

<file path=docProps/app.xml><?xml version="1.0" encoding="utf-8"?>
<Properties xmlns="http://schemas.openxmlformats.org/officeDocument/2006/extended-properties" xmlns:vt="http://schemas.openxmlformats.org/officeDocument/2006/docPropsVTypes">
  <Template>FR-1500-OAC-17_2 (1)</Template>
  <TotalTime>778</TotalTime>
  <Words>581</Words>
  <Application>Microsoft Office PowerPoint</Application>
  <PresentationFormat>Presentación en pantalla (4:3)</PresentationFormat>
  <Paragraphs>279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FR-1500-OAC-17_2 (1)</vt:lpstr>
      <vt:lpstr>Asignación Presupuestal Vigencia 2017</vt:lpstr>
      <vt:lpstr>Asignación Presupuestal Vigencia 2017</vt:lpstr>
      <vt:lpstr>Asignación Presupuestal Vigencia 2017</vt:lpstr>
      <vt:lpstr>Asignación Presupuestal 2017</vt:lpstr>
      <vt:lpstr>Asignación Presupuestal 2017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Lady Paola Cubides</dc:creator>
  <cp:lastModifiedBy>Ana Maria Canal</cp:lastModifiedBy>
  <cp:revision>21</cp:revision>
  <dcterms:created xsi:type="dcterms:W3CDTF">2016-06-02T14:52:37Z</dcterms:created>
  <dcterms:modified xsi:type="dcterms:W3CDTF">2017-01-19T19:26:28Z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0x0101009BAA7F6B24F67D48A8D738929B3153FE</vt:lpwstr>
  </property>
</Properties>
</file>